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9" r:id="rId1"/>
  </p:sldMasterIdLst>
  <p:notesMasterIdLst>
    <p:notesMasterId r:id="rId17"/>
  </p:notesMasterIdLst>
  <p:sldIdLst>
    <p:sldId id="256" r:id="rId2"/>
    <p:sldId id="259" r:id="rId3"/>
    <p:sldId id="257" r:id="rId4"/>
    <p:sldId id="258" r:id="rId5"/>
    <p:sldId id="263" r:id="rId6"/>
    <p:sldId id="269" r:id="rId7"/>
    <p:sldId id="270" r:id="rId8"/>
    <p:sldId id="264" r:id="rId9"/>
    <p:sldId id="262" r:id="rId10"/>
    <p:sldId id="271" r:id="rId11"/>
    <p:sldId id="272" r:id="rId12"/>
    <p:sldId id="273" r:id="rId13"/>
    <p:sldId id="268" r:id="rId14"/>
    <p:sldId id="260" r:id="rId15"/>
    <p:sldId id="26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594" y="67"/>
      </p:cViewPr>
      <p:guideLst>
        <p:guide orient="horz" pos="2160"/>
        <p:guide pos="2880"/>
      </p:guideLst>
    </p:cSldViewPr>
  </p:slideViewPr>
  <p:notesTextViewPr>
    <p:cViewPr>
      <p:scale>
        <a:sx n="100" d="100"/>
        <a:sy n="100" d="100"/>
      </p:scale>
      <p:origin x="0" y="0"/>
    </p:cViewPr>
  </p:notesTextViewPr>
  <p:notesViewPr>
    <p:cSldViewPr>
      <p:cViewPr varScale="1">
        <p:scale>
          <a:sx n="62" d="100"/>
          <a:sy n="62" d="100"/>
        </p:scale>
        <p:origin x="3226"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7B78EE-3CDA-4733-B940-551576AF63E9}" type="datetimeFigureOut">
              <a:rPr lang="en-GB" smtClean="0"/>
              <a:t>25/10/2023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42D9BF-29C2-4E01-8F7F-6CE117FDE703}" type="slidenum">
              <a:rPr lang="en-GB" smtClean="0"/>
              <a:t>‹#›</a:t>
            </a:fld>
            <a:endParaRPr lang="en-GB"/>
          </a:p>
        </p:txBody>
      </p:sp>
    </p:spTree>
    <p:extLst>
      <p:ext uri="{BB962C8B-B14F-4D97-AF65-F5344CB8AC3E}">
        <p14:creationId xmlns:p14="http://schemas.microsoft.com/office/powerpoint/2010/main" val="1987697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542D9BF-29C2-4E01-8F7F-6CE117FDE703}" type="slidenum">
              <a:rPr lang="en-GB" smtClean="0"/>
              <a:t>3</a:t>
            </a:fld>
            <a:endParaRPr lang="en-GB"/>
          </a:p>
        </p:txBody>
      </p:sp>
    </p:spTree>
    <p:extLst>
      <p:ext uri="{BB962C8B-B14F-4D97-AF65-F5344CB8AC3E}">
        <p14:creationId xmlns:p14="http://schemas.microsoft.com/office/powerpoint/2010/main" val="17205901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542D9BF-29C2-4E01-8F7F-6CE117FDE703}" type="slidenum">
              <a:rPr lang="en-GB" smtClean="0"/>
              <a:t>12</a:t>
            </a:fld>
            <a:endParaRPr lang="en-GB"/>
          </a:p>
        </p:txBody>
      </p:sp>
    </p:spTree>
    <p:extLst>
      <p:ext uri="{BB962C8B-B14F-4D97-AF65-F5344CB8AC3E}">
        <p14:creationId xmlns:p14="http://schemas.microsoft.com/office/powerpoint/2010/main" val="21935737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542D9BF-29C2-4E01-8F7F-6CE117FDE703}" type="slidenum">
              <a:rPr lang="en-GB" smtClean="0"/>
              <a:t>13</a:t>
            </a:fld>
            <a:endParaRPr lang="en-GB"/>
          </a:p>
        </p:txBody>
      </p:sp>
    </p:spTree>
    <p:extLst>
      <p:ext uri="{BB962C8B-B14F-4D97-AF65-F5344CB8AC3E}">
        <p14:creationId xmlns:p14="http://schemas.microsoft.com/office/powerpoint/2010/main" val="21438972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542D9BF-29C2-4E01-8F7F-6CE117FDE703}" type="slidenum">
              <a:rPr lang="en-GB" smtClean="0"/>
              <a:t>14</a:t>
            </a:fld>
            <a:endParaRPr lang="en-GB"/>
          </a:p>
        </p:txBody>
      </p:sp>
    </p:spTree>
    <p:extLst>
      <p:ext uri="{BB962C8B-B14F-4D97-AF65-F5344CB8AC3E}">
        <p14:creationId xmlns:p14="http://schemas.microsoft.com/office/powerpoint/2010/main" val="18548432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542D9BF-29C2-4E01-8F7F-6CE117FDE703}" type="slidenum">
              <a:rPr lang="en-GB" smtClean="0"/>
              <a:t>15</a:t>
            </a:fld>
            <a:endParaRPr lang="en-GB"/>
          </a:p>
        </p:txBody>
      </p:sp>
    </p:spTree>
    <p:extLst>
      <p:ext uri="{BB962C8B-B14F-4D97-AF65-F5344CB8AC3E}">
        <p14:creationId xmlns:p14="http://schemas.microsoft.com/office/powerpoint/2010/main" val="2525399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542D9BF-29C2-4E01-8F7F-6CE117FDE703}" type="slidenum">
              <a:rPr lang="en-GB" smtClean="0"/>
              <a:t>4</a:t>
            </a:fld>
            <a:endParaRPr lang="en-GB"/>
          </a:p>
        </p:txBody>
      </p:sp>
    </p:spTree>
    <p:extLst>
      <p:ext uri="{BB962C8B-B14F-4D97-AF65-F5344CB8AC3E}">
        <p14:creationId xmlns:p14="http://schemas.microsoft.com/office/powerpoint/2010/main" val="4062766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542D9BF-29C2-4E01-8F7F-6CE117FDE703}" type="slidenum">
              <a:rPr lang="en-GB" smtClean="0"/>
              <a:t>5</a:t>
            </a:fld>
            <a:endParaRPr lang="en-GB"/>
          </a:p>
        </p:txBody>
      </p:sp>
    </p:spTree>
    <p:extLst>
      <p:ext uri="{BB962C8B-B14F-4D97-AF65-F5344CB8AC3E}">
        <p14:creationId xmlns:p14="http://schemas.microsoft.com/office/powerpoint/2010/main" val="3819165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542D9BF-29C2-4E01-8F7F-6CE117FDE703}" type="slidenum">
              <a:rPr lang="en-GB" smtClean="0"/>
              <a:t>6</a:t>
            </a:fld>
            <a:endParaRPr lang="en-GB"/>
          </a:p>
        </p:txBody>
      </p:sp>
    </p:spTree>
    <p:extLst>
      <p:ext uri="{BB962C8B-B14F-4D97-AF65-F5344CB8AC3E}">
        <p14:creationId xmlns:p14="http://schemas.microsoft.com/office/powerpoint/2010/main" val="2300688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542D9BF-29C2-4E01-8F7F-6CE117FDE703}" type="slidenum">
              <a:rPr lang="en-GB" smtClean="0"/>
              <a:t>7</a:t>
            </a:fld>
            <a:endParaRPr lang="en-GB"/>
          </a:p>
        </p:txBody>
      </p:sp>
    </p:spTree>
    <p:extLst>
      <p:ext uri="{BB962C8B-B14F-4D97-AF65-F5344CB8AC3E}">
        <p14:creationId xmlns:p14="http://schemas.microsoft.com/office/powerpoint/2010/main" val="1906285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542D9BF-29C2-4E01-8F7F-6CE117FDE703}" type="slidenum">
              <a:rPr lang="en-GB" smtClean="0"/>
              <a:t>8</a:t>
            </a:fld>
            <a:endParaRPr lang="en-GB"/>
          </a:p>
        </p:txBody>
      </p:sp>
    </p:spTree>
    <p:extLst>
      <p:ext uri="{BB962C8B-B14F-4D97-AF65-F5344CB8AC3E}">
        <p14:creationId xmlns:p14="http://schemas.microsoft.com/office/powerpoint/2010/main" val="5696009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542D9BF-29C2-4E01-8F7F-6CE117FDE703}" type="slidenum">
              <a:rPr lang="en-GB" smtClean="0"/>
              <a:t>9</a:t>
            </a:fld>
            <a:endParaRPr lang="en-GB"/>
          </a:p>
        </p:txBody>
      </p:sp>
    </p:spTree>
    <p:extLst>
      <p:ext uri="{BB962C8B-B14F-4D97-AF65-F5344CB8AC3E}">
        <p14:creationId xmlns:p14="http://schemas.microsoft.com/office/powerpoint/2010/main" val="29222648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542D9BF-29C2-4E01-8F7F-6CE117FDE703}" type="slidenum">
              <a:rPr lang="en-GB" smtClean="0"/>
              <a:t>10</a:t>
            </a:fld>
            <a:endParaRPr lang="en-GB"/>
          </a:p>
        </p:txBody>
      </p:sp>
    </p:spTree>
    <p:extLst>
      <p:ext uri="{BB962C8B-B14F-4D97-AF65-F5344CB8AC3E}">
        <p14:creationId xmlns:p14="http://schemas.microsoft.com/office/powerpoint/2010/main" val="22628270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542D9BF-29C2-4E01-8F7F-6CE117FDE703}" type="slidenum">
              <a:rPr lang="en-GB" smtClean="0"/>
              <a:t>11</a:t>
            </a:fld>
            <a:endParaRPr lang="en-GB"/>
          </a:p>
        </p:txBody>
      </p:sp>
    </p:spTree>
    <p:extLst>
      <p:ext uri="{BB962C8B-B14F-4D97-AF65-F5344CB8AC3E}">
        <p14:creationId xmlns:p14="http://schemas.microsoft.com/office/powerpoint/2010/main" val="2839738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GB"/>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45F11354-449D-4597-82FB-9B6ECDD1B76E}" type="slidenum">
              <a:rPr lang="en-GB" altLang="en-US" smtClean="0"/>
              <a:pPr/>
              <a:t>‹#›</a:t>
            </a:fld>
            <a:endParaRPr lang="en-GB"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6871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AE81266E-D03A-482E-979B-42DB2B47FA85}" type="slidenum">
              <a:rPr lang="en-GB" altLang="en-US" smtClean="0"/>
              <a:pPr/>
              <a:t>‹#›</a:t>
            </a:fld>
            <a:endParaRPr lang="en-GB" altLang="en-US"/>
          </a:p>
        </p:txBody>
      </p:sp>
    </p:spTree>
    <p:extLst>
      <p:ext uri="{BB962C8B-B14F-4D97-AF65-F5344CB8AC3E}">
        <p14:creationId xmlns:p14="http://schemas.microsoft.com/office/powerpoint/2010/main" val="4267082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664AFB5C-ECC9-489A-96CE-23F6A40099ED}" type="slidenum">
              <a:rPr lang="en-GB" altLang="en-US" smtClean="0"/>
              <a:pPr/>
              <a:t>‹#›</a:t>
            </a:fld>
            <a:endParaRPr lang="en-GB" altLang="en-US"/>
          </a:p>
        </p:txBody>
      </p:sp>
    </p:spTree>
    <p:extLst>
      <p:ext uri="{BB962C8B-B14F-4D97-AF65-F5344CB8AC3E}">
        <p14:creationId xmlns:p14="http://schemas.microsoft.com/office/powerpoint/2010/main" val="768798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2580F74D-817E-473B-9BF7-BC31992139D2}" type="slidenum">
              <a:rPr lang="en-GB" altLang="en-US" smtClean="0"/>
              <a:pPr/>
              <a:t>‹#›</a:t>
            </a:fld>
            <a:endParaRPr lang="en-GB" altLang="en-US"/>
          </a:p>
        </p:txBody>
      </p:sp>
    </p:spTree>
    <p:extLst>
      <p:ext uri="{BB962C8B-B14F-4D97-AF65-F5344CB8AC3E}">
        <p14:creationId xmlns:p14="http://schemas.microsoft.com/office/powerpoint/2010/main" val="2182832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GB"/>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fld id="{B4F62BC3-02F8-4CEA-9291-94D0EB7049FF}" type="slidenum">
              <a:rPr lang="en-GB" altLang="en-US" smtClean="0"/>
              <a:pPr/>
              <a:t>‹#›</a:t>
            </a:fld>
            <a:endParaRPr lang="en-GB"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6839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GB"/>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fld id="{B8F8565C-0DC1-42F9-8446-E9B09617B774}" type="slidenum">
              <a:rPr lang="en-GB" altLang="en-US" smtClean="0"/>
              <a:pPr/>
              <a:t>‹#›</a:t>
            </a:fld>
            <a:endParaRPr lang="en-GB" altLang="en-US"/>
          </a:p>
        </p:txBody>
      </p:sp>
    </p:spTree>
    <p:extLst>
      <p:ext uri="{BB962C8B-B14F-4D97-AF65-F5344CB8AC3E}">
        <p14:creationId xmlns:p14="http://schemas.microsoft.com/office/powerpoint/2010/main" val="885109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GB"/>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pPr>
              <a:defRPr/>
            </a:pPr>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fld id="{EF0CE05E-815B-4E13-A58B-CD8E2D6BC8D7}" type="slidenum">
              <a:rPr lang="en-GB" altLang="en-US" smtClean="0"/>
              <a:pPr/>
              <a:t>‹#›</a:t>
            </a:fld>
            <a:endParaRPr lang="en-GB" altLang="en-US"/>
          </a:p>
        </p:txBody>
      </p:sp>
    </p:spTree>
    <p:extLst>
      <p:ext uri="{BB962C8B-B14F-4D97-AF65-F5344CB8AC3E}">
        <p14:creationId xmlns:p14="http://schemas.microsoft.com/office/powerpoint/2010/main" val="1036932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pPr>
              <a:defRPr/>
            </a:pPr>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fld id="{83E7B518-548B-447A-BFD3-D3204B15E6EA}" type="slidenum">
              <a:rPr lang="en-GB" altLang="en-US" smtClean="0"/>
              <a:pPr/>
              <a:t>‹#›</a:t>
            </a:fld>
            <a:endParaRPr lang="en-GB" altLang="en-US"/>
          </a:p>
        </p:txBody>
      </p:sp>
    </p:spTree>
    <p:extLst>
      <p:ext uri="{BB962C8B-B14F-4D97-AF65-F5344CB8AC3E}">
        <p14:creationId xmlns:p14="http://schemas.microsoft.com/office/powerpoint/2010/main" val="1068927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GB"/>
          </a:p>
        </p:txBody>
      </p:sp>
      <p:sp>
        <p:nvSpPr>
          <p:cNvPr id="9" name="Slide Number Placeholder 8"/>
          <p:cNvSpPr>
            <a:spLocks noGrp="1"/>
          </p:cNvSpPr>
          <p:nvPr>
            <p:ph type="sldNum" sz="quarter" idx="12"/>
          </p:nvPr>
        </p:nvSpPr>
        <p:spPr/>
        <p:txBody>
          <a:bodyPr/>
          <a:lstStyle/>
          <a:p>
            <a:fld id="{0DFDFECC-BCEF-4CA0-B38C-C514DD097D41}" type="slidenum">
              <a:rPr lang="en-GB" altLang="en-US" smtClean="0"/>
              <a:pPr/>
              <a:t>‹#›</a:t>
            </a:fld>
            <a:endParaRPr lang="en-GB" altLang="en-US"/>
          </a:p>
        </p:txBody>
      </p:sp>
    </p:spTree>
    <p:extLst>
      <p:ext uri="{BB962C8B-B14F-4D97-AF65-F5344CB8AC3E}">
        <p14:creationId xmlns:p14="http://schemas.microsoft.com/office/powerpoint/2010/main" val="1369628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GB"/>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en-GB"/>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8DE88F1-82C3-4480-AC2C-FA98B14A70D7}" type="slidenum">
              <a:rPr lang="en-GB" altLang="en-US" smtClean="0"/>
              <a:pPr/>
              <a:t>‹#›</a:t>
            </a:fld>
            <a:endParaRPr lang="en-GB" altLang="en-US"/>
          </a:p>
        </p:txBody>
      </p:sp>
    </p:spTree>
    <p:extLst>
      <p:ext uri="{BB962C8B-B14F-4D97-AF65-F5344CB8AC3E}">
        <p14:creationId xmlns:p14="http://schemas.microsoft.com/office/powerpoint/2010/main" val="842092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fld id="{38FBA240-4BDC-4F4F-A10D-15D408453209}" type="slidenum">
              <a:rPr lang="en-GB" altLang="en-US" smtClean="0"/>
              <a:pPr/>
              <a:t>‹#›</a:t>
            </a:fld>
            <a:endParaRPr lang="en-GB" altLang="en-US"/>
          </a:p>
        </p:txBody>
      </p:sp>
    </p:spTree>
    <p:extLst>
      <p:ext uri="{BB962C8B-B14F-4D97-AF65-F5344CB8AC3E}">
        <p14:creationId xmlns:p14="http://schemas.microsoft.com/office/powerpoint/2010/main" val="2483170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GB"/>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a:defRPr/>
            </a:pPr>
            <a:endParaRPr lang="en-GB"/>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en-GB"/>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B6937154-D4EC-4994-AFE1-74EB067D0063}" type="slidenum">
              <a:rPr lang="en-GB" altLang="en-US" smtClean="0"/>
              <a:pPr/>
              <a:t>‹#›</a:t>
            </a:fld>
            <a:endParaRPr lang="en-GB"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8772701"/>
      </p:ext>
    </p:extLst>
  </p:cSld>
  <p:clrMap bg1="lt1" tx1="dk1" bg2="lt2" tx2="dk2" accent1="accent1" accent2="accent2" accent3="accent3" accent4="accent4" accent5="accent5" accent6="accent6" hlink="hlink" folHlink="folHlink"/>
  <p:sldLayoutIdLst>
    <p:sldLayoutId id="2147483910" r:id="rId1"/>
    <p:sldLayoutId id="2147483911" r:id="rId2"/>
    <p:sldLayoutId id="2147483912" r:id="rId3"/>
    <p:sldLayoutId id="2147483913" r:id="rId4"/>
    <p:sldLayoutId id="2147483914" r:id="rId5"/>
    <p:sldLayoutId id="2147483915" r:id="rId6"/>
    <p:sldLayoutId id="2147483916" r:id="rId7"/>
    <p:sldLayoutId id="2147483917" r:id="rId8"/>
    <p:sldLayoutId id="2147483918" r:id="rId9"/>
    <p:sldLayoutId id="2147483919" r:id="rId10"/>
    <p:sldLayoutId id="2147483920"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haspod.com/blog/paperwork/5-best-risk-assessment-control-measure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hse.gov.uk/"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lionsclubs.co/MemberArea/wp-content/uploads/Health-and-Safety-Guidance-for-Lions-May-2023.pdf" TargetMode="External"/><Relationship Id="rId4" Type="http://schemas.openxmlformats.org/officeDocument/2006/relationships/hyperlink" Target="https://lionsclubs.co/MemberArea/wp-content/uploads/2023-24-Lions-Clubs-British-Isles-Health-and-Safety-Policy-as-at-July-2023.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safetyculture.com/topics/workplace-hazards/5-hazard-control-measure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hse.gov.uk/simple-health-safety/risk/risk-assessment-template-and-examples.ht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lionsclubs.co/MemberArea/wp-content/uploads/Health-and-Safety-Guidance-for-Lions-May-2023.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9" name="Picture 8" descr="A blue and yellow logo with lions heads and a letter&#10;&#10;Description automatically generated">
            <a:extLst>
              <a:ext uri="{FF2B5EF4-FFF2-40B4-BE49-F238E27FC236}">
                <a16:creationId xmlns:a16="http://schemas.microsoft.com/office/drawing/2014/main" id="{3C4DBE16-3C47-1A5F-40C9-9CC2C0730C9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75856" y="332656"/>
            <a:ext cx="2592288" cy="2592288"/>
          </a:xfrm>
          <a:prstGeom prst="rect">
            <a:avLst/>
          </a:prstGeom>
        </p:spPr>
      </p:pic>
      <p:sp>
        <p:nvSpPr>
          <p:cNvPr id="14" name="TextBox 13">
            <a:extLst>
              <a:ext uri="{FF2B5EF4-FFF2-40B4-BE49-F238E27FC236}">
                <a16:creationId xmlns:a16="http://schemas.microsoft.com/office/drawing/2014/main" id="{4E3E8F16-2979-BF66-81C0-50916B6E87AF}"/>
              </a:ext>
            </a:extLst>
          </p:cNvPr>
          <p:cNvSpPr txBox="1"/>
          <p:nvPr/>
        </p:nvSpPr>
        <p:spPr>
          <a:xfrm>
            <a:off x="971600" y="3573016"/>
            <a:ext cx="7272808" cy="830997"/>
          </a:xfrm>
          <a:prstGeom prst="rect">
            <a:avLst/>
          </a:prstGeom>
          <a:noFill/>
        </p:spPr>
        <p:txBody>
          <a:bodyPr wrap="square" rtlCol="0">
            <a:spAutoFit/>
          </a:bodyPr>
          <a:lstStyle/>
          <a:p>
            <a:pPr algn="ctr"/>
            <a:r>
              <a:rPr lang="en-GB" sz="4800" b="1" dirty="0">
                <a:solidFill>
                  <a:srgbClr val="0000FF"/>
                </a:solidFill>
                <a:latin typeface="+mj-lt"/>
              </a:rPr>
              <a:t>RISK ASSESSMENT ADVICE</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910147"/>
          </a:xfrm>
        </p:spPr>
        <p:txBody>
          <a:bodyPr/>
          <a:lstStyle/>
          <a:p>
            <a:r>
              <a:rPr lang="en-GB" b="1" dirty="0">
                <a:solidFill>
                  <a:schemeClr val="accent1"/>
                </a:solidFill>
              </a:rPr>
              <a:t>Eliminate Risk or Reduce Risk</a:t>
            </a:r>
          </a:p>
        </p:txBody>
      </p:sp>
      <p:sp>
        <p:nvSpPr>
          <p:cNvPr id="3" name="Content Placeholder 2"/>
          <p:cNvSpPr>
            <a:spLocks noGrp="1"/>
          </p:cNvSpPr>
          <p:nvPr>
            <p:ph idx="1"/>
          </p:nvPr>
        </p:nvSpPr>
        <p:spPr>
          <a:xfrm>
            <a:off x="611560" y="741678"/>
            <a:ext cx="7755201" cy="5641534"/>
          </a:xfrm>
        </p:spPr>
        <p:txBody>
          <a:bodyPr>
            <a:normAutofit fontScale="62500" lnSpcReduction="20000"/>
          </a:bodyPr>
          <a:lstStyle/>
          <a:p>
            <a:endParaRPr lang="en-GB" sz="2100" dirty="0"/>
          </a:p>
          <a:p>
            <a:r>
              <a:rPr lang="en-GB" sz="5100" dirty="0"/>
              <a:t>Identification of hazards is essential: Hazards are the source of risk</a:t>
            </a:r>
          </a:p>
          <a:p>
            <a:r>
              <a:rPr lang="en-GB" sz="5100" dirty="0"/>
              <a:t>Control measures must be appropriate and effective</a:t>
            </a:r>
          </a:p>
          <a:p>
            <a:pPr marL="0" indent="0">
              <a:buNone/>
            </a:pPr>
            <a:endParaRPr lang="en-GB" sz="5100" dirty="0">
              <a:hlinkClick r:id="rId3"/>
            </a:endParaRPr>
          </a:p>
          <a:p>
            <a:pPr marL="0" indent="0">
              <a:buNone/>
            </a:pPr>
            <a:endParaRPr lang="en-GB" sz="5100" dirty="0">
              <a:hlinkClick r:id="rId3"/>
            </a:endParaRPr>
          </a:p>
          <a:p>
            <a:endParaRPr lang="en-GB" sz="5100" dirty="0">
              <a:hlinkClick r:id="rId3"/>
            </a:endParaRPr>
          </a:p>
          <a:p>
            <a:endParaRPr lang="en-GB" sz="5100" dirty="0">
              <a:hlinkClick r:id="rId3"/>
            </a:endParaRPr>
          </a:p>
          <a:p>
            <a:pPr marL="0" indent="0">
              <a:buNone/>
            </a:pPr>
            <a:endParaRPr lang="en-GB" sz="5100" dirty="0">
              <a:hlinkClick r:id="rId3"/>
            </a:endParaRPr>
          </a:p>
          <a:p>
            <a:r>
              <a:rPr lang="en-GB" sz="5100" dirty="0">
                <a:hlinkClick r:id="rId3"/>
              </a:rPr>
              <a:t>https://www.haspod.com/blog/paperwork/5-best-risk-assessment-control-measures</a:t>
            </a:r>
          </a:p>
          <a:p>
            <a:endParaRPr lang="en-GB" sz="1600" dirty="0">
              <a:hlinkClick r:id="rId3"/>
            </a:endParaRPr>
          </a:p>
          <a:p>
            <a:endParaRPr lang="en-GB" sz="2400" dirty="0">
              <a:hlinkClick r:id="rId3"/>
            </a:endParaRPr>
          </a:p>
          <a:p>
            <a:endParaRPr lang="en-GB" sz="2200" dirty="0">
              <a:hlinkClick r:id="rId3"/>
            </a:endParaRPr>
          </a:p>
          <a:p>
            <a:endParaRPr lang="en-GB" sz="2100" dirty="0"/>
          </a:p>
          <a:p>
            <a:endParaRPr lang="en-GB" sz="2100" dirty="0"/>
          </a:p>
          <a:p>
            <a:endParaRPr lang="en-GB" sz="2100" dirty="0"/>
          </a:p>
          <a:p>
            <a:endParaRPr lang="en-GB" sz="2100" dirty="0"/>
          </a:p>
          <a:p>
            <a:endParaRPr lang="en-GB" sz="2100" dirty="0"/>
          </a:p>
          <a:p>
            <a:endParaRPr lang="en-GB" sz="2100" dirty="0"/>
          </a:p>
        </p:txBody>
      </p:sp>
    </p:spTree>
    <p:extLst>
      <p:ext uri="{BB962C8B-B14F-4D97-AF65-F5344CB8AC3E}">
        <p14:creationId xmlns:p14="http://schemas.microsoft.com/office/powerpoint/2010/main" val="4233086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87276DB-4709-A302-3946-51AAE1D70E6E}"/>
              </a:ext>
            </a:extLst>
          </p:cNvPr>
          <p:cNvPicPr>
            <a:picLocks noChangeAspect="1"/>
          </p:cNvPicPr>
          <p:nvPr/>
        </p:nvPicPr>
        <p:blipFill>
          <a:blip r:embed="rId3"/>
          <a:stretch>
            <a:fillRect/>
          </a:stretch>
        </p:blipFill>
        <p:spPr>
          <a:xfrm>
            <a:off x="611560" y="0"/>
            <a:ext cx="7920880" cy="6243822"/>
          </a:xfrm>
          <a:prstGeom prst="rect">
            <a:avLst/>
          </a:prstGeom>
        </p:spPr>
      </p:pic>
    </p:spTree>
    <p:extLst>
      <p:ext uri="{BB962C8B-B14F-4D97-AF65-F5344CB8AC3E}">
        <p14:creationId xmlns:p14="http://schemas.microsoft.com/office/powerpoint/2010/main" val="1065094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11E999A-77BA-1906-752C-CBB62AD5FB00}"/>
              </a:ext>
            </a:extLst>
          </p:cNvPr>
          <p:cNvPicPr>
            <a:picLocks noChangeAspect="1"/>
          </p:cNvPicPr>
          <p:nvPr/>
        </p:nvPicPr>
        <p:blipFill>
          <a:blip r:embed="rId3"/>
          <a:stretch>
            <a:fillRect/>
          </a:stretch>
        </p:blipFill>
        <p:spPr>
          <a:xfrm>
            <a:off x="2214888" y="0"/>
            <a:ext cx="4714223" cy="6239120"/>
          </a:xfrm>
          <a:prstGeom prst="rect">
            <a:avLst/>
          </a:prstGeom>
        </p:spPr>
      </p:pic>
    </p:spTree>
    <p:extLst>
      <p:ext uri="{BB962C8B-B14F-4D97-AF65-F5344CB8AC3E}">
        <p14:creationId xmlns:p14="http://schemas.microsoft.com/office/powerpoint/2010/main" val="747743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172EFA48-6B85-D98A-1D18-110D16BDA0B7}"/>
              </a:ext>
            </a:extLst>
          </p:cNvPr>
          <p:cNvSpPr>
            <a:spLocks noGrp="1"/>
          </p:cNvSpPr>
          <p:nvPr>
            <p:ph type="title"/>
          </p:nvPr>
        </p:nvSpPr>
        <p:spPr/>
        <p:txBody>
          <a:bodyPr/>
          <a:lstStyle/>
          <a:p>
            <a:pPr>
              <a:defRPr/>
            </a:pPr>
            <a:r>
              <a:rPr lang="en-GB" sz="3600" b="1">
                <a:solidFill>
                  <a:srgbClr val="0000FF"/>
                </a:solidFill>
                <a:ea typeface="ＭＳ Ｐゴシック" charset="0"/>
              </a:rPr>
              <a:t>How often should risk assessments be reviewed ?</a:t>
            </a:r>
          </a:p>
        </p:txBody>
      </p:sp>
      <p:sp>
        <p:nvSpPr>
          <p:cNvPr id="13315" name="Content Placeholder 2">
            <a:extLst>
              <a:ext uri="{FF2B5EF4-FFF2-40B4-BE49-F238E27FC236}">
                <a16:creationId xmlns:a16="http://schemas.microsoft.com/office/drawing/2014/main" id="{ED4BA60E-BE5B-D334-D43F-C6EF156DF487}"/>
              </a:ext>
            </a:extLst>
          </p:cNvPr>
          <p:cNvSpPr>
            <a:spLocks noGrp="1"/>
          </p:cNvSpPr>
          <p:nvPr>
            <p:ph idx="1"/>
          </p:nvPr>
        </p:nvSpPr>
        <p:spPr>
          <a:xfrm>
            <a:off x="179512" y="1845734"/>
            <a:ext cx="8784977" cy="4725662"/>
          </a:xfrm>
        </p:spPr>
        <p:txBody>
          <a:bodyPr>
            <a:normAutofit/>
          </a:bodyPr>
          <a:lstStyle/>
          <a:p>
            <a:pPr marL="0" indent="0">
              <a:buFont typeface="Wingdings" charset="0"/>
              <a:buNone/>
              <a:defRPr/>
            </a:pPr>
            <a:r>
              <a:rPr lang="en-GB" sz="2800" dirty="0">
                <a:ea typeface="ＭＳ Ｐゴシック" charset="0"/>
              </a:rPr>
              <a:t>The law requires that risk assessments should be reviewed periodically, it is up to the Lions club to decide on frequency.</a:t>
            </a:r>
          </a:p>
          <a:p>
            <a:pPr marL="0" indent="0">
              <a:buFont typeface="Wingdings" panose="05000000000000000000" pitchFamily="2" charset="2"/>
              <a:buNone/>
            </a:pPr>
            <a:r>
              <a:rPr lang="en-GB" altLang="en-US" sz="2800" dirty="0"/>
              <a:t>Risk assessments are dynamic and should be amended with changing circumstances, once you discover that something isn’t right, rectify it. </a:t>
            </a:r>
          </a:p>
          <a:p>
            <a:pPr marL="0" indent="0">
              <a:buFont typeface="Wingdings" panose="05000000000000000000" pitchFamily="2" charset="2"/>
              <a:buNone/>
            </a:pPr>
            <a:r>
              <a:rPr lang="en-GB" altLang="en-US" sz="2800" dirty="0"/>
              <a:t>Best practise is that risk assessments are reviewed after every event to update and identify hazards, risks and control measures, not previously considered.</a:t>
            </a:r>
          </a:p>
          <a:p>
            <a:pPr marL="0" indent="0">
              <a:buFont typeface="Wingdings" panose="05000000000000000000" pitchFamily="2" charset="2"/>
              <a:buNone/>
            </a:pPr>
            <a:r>
              <a:rPr lang="en-GB" altLang="en-US" sz="2800" dirty="0"/>
              <a:t>In the event of injury or damage occurring at an event the effectiveness of the risk assessment will be investigated.</a:t>
            </a:r>
            <a:endParaRPr lang="en-GB" sz="2800" dirty="0">
              <a:solidFill>
                <a:schemeClr val="tx1"/>
              </a:solidFill>
              <a:highlight>
                <a:srgbClr val="FF0000"/>
              </a:highlight>
              <a:ea typeface="ＭＳ Ｐゴシック"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50B7193D-C80B-48D7-8B02-0E4223CB6AC3}"/>
              </a:ext>
            </a:extLst>
          </p:cNvPr>
          <p:cNvSpPr>
            <a:spLocks noGrp="1" noChangeArrowheads="1"/>
          </p:cNvSpPr>
          <p:nvPr>
            <p:ph type="title"/>
          </p:nvPr>
        </p:nvSpPr>
        <p:spPr>
          <a:xfrm>
            <a:off x="822960" y="286605"/>
            <a:ext cx="7543800" cy="622116"/>
          </a:xfrm>
        </p:spPr>
        <p:txBody>
          <a:bodyPr/>
          <a:lstStyle/>
          <a:p>
            <a:pPr algn="ctr" eaLnBrk="1" hangingPunct="1">
              <a:defRPr/>
            </a:pPr>
            <a:r>
              <a:rPr lang="en-GB" sz="3600" b="1" dirty="0">
                <a:solidFill>
                  <a:srgbClr val="0000FF"/>
                </a:solidFill>
                <a:ea typeface="ＭＳ Ｐゴシック" charset="0"/>
              </a:rPr>
              <a:t>Where can we get advice from ?</a:t>
            </a:r>
          </a:p>
        </p:txBody>
      </p:sp>
      <p:sp>
        <p:nvSpPr>
          <p:cNvPr id="14339" name="Rectangle 3">
            <a:extLst>
              <a:ext uri="{FF2B5EF4-FFF2-40B4-BE49-F238E27FC236}">
                <a16:creationId xmlns:a16="http://schemas.microsoft.com/office/drawing/2014/main" id="{C8570CDC-7AC0-9BE7-A71E-7B81287F98C8}"/>
              </a:ext>
            </a:extLst>
          </p:cNvPr>
          <p:cNvSpPr>
            <a:spLocks noGrp="1" noChangeArrowheads="1"/>
          </p:cNvSpPr>
          <p:nvPr>
            <p:ph idx="1"/>
          </p:nvPr>
        </p:nvSpPr>
        <p:spPr>
          <a:xfrm>
            <a:off x="611560" y="908721"/>
            <a:ext cx="8208913" cy="5256583"/>
          </a:xfrm>
        </p:spPr>
        <p:txBody>
          <a:bodyPr>
            <a:normAutofit fontScale="85000" lnSpcReduction="10000"/>
          </a:bodyPr>
          <a:lstStyle/>
          <a:p>
            <a:pPr eaLnBrk="1" hangingPunct="1">
              <a:buFont typeface="Wingdings" charset="0"/>
              <a:buNone/>
              <a:defRPr/>
            </a:pPr>
            <a:r>
              <a:rPr lang="en-GB" sz="2800" dirty="0">
                <a:ea typeface="ＭＳ Ｐゴシック" charset="0"/>
              </a:rPr>
              <a:t>Health and Safety Officer : </a:t>
            </a:r>
            <a:r>
              <a:rPr lang="en-GB" sz="2800" dirty="0">
                <a:solidFill>
                  <a:srgbClr val="92D050"/>
                </a:solidFill>
                <a:ea typeface="ＭＳ Ｐゴシック" charset="0"/>
              </a:rPr>
              <a:t>hso@lions105cw.org.uk</a:t>
            </a:r>
          </a:p>
          <a:p>
            <a:pPr>
              <a:buNone/>
              <a:defRPr/>
            </a:pPr>
            <a:r>
              <a:rPr lang="en-GB" sz="2800" dirty="0">
                <a:ea typeface="ＭＳ Ｐゴシック" charset="0"/>
              </a:rPr>
              <a:t>MD Health and Safety Officer : </a:t>
            </a:r>
            <a:r>
              <a:rPr lang="en-GB" sz="2800" dirty="0">
                <a:solidFill>
                  <a:srgbClr val="92D050"/>
                </a:solidFill>
                <a:ea typeface="ＭＳ Ｐゴシック" charset="0"/>
              </a:rPr>
              <a:t>lionandrewwilcox@btinternet.com</a:t>
            </a:r>
          </a:p>
          <a:p>
            <a:pPr eaLnBrk="1" hangingPunct="1">
              <a:buFont typeface="Wingdings" charset="0"/>
              <a:buNone/>
              <a:defRPr/>
            </a:pPr>
            <a:r>
              <a:rPr lang="en-GB" sz="2800" dirty="0">
                <a:ea typeface="ＭＳ Ｐゴシック" charset="0"/>
              </a:rPr>
              <a:t>Headquarters Staff : </a:t>
            </a:r>
            <a:r>
              <a:rPr lang="en-GB" sz="2800" dirty="0">
                <a:solidFill>
                  <a:srgbClr val="92D050"/>
                </a:solidFill>
                <a:ea typeface="ＭＳ Ｐゴシック" charset="0"/>
              </a:rPr>
              <a:t>enquiries@lionsclubs.co</a:t>
            </a:r>
          </a:p>
          <a:p>
            <a:pPr eaLnBrk="1" hangingPunct="1">
              <a:buFont typeface="Wingdings" charset="0"/>
              <a:buNone/>
              <a:defRPr/>
            </a:pPr>
            <a:r>
              <a:rPr lang="en-GB" sz="2800" dirty="0">
                <a:ea typeface="ＭＳ Ｐゴシック" charset="0"/>
              </a:rPr>
              <a:t>Insurance Company: Gallaghers</a:t>
            </a:r>
          </a:p>
          <a:p>
            <a:pPr>
              <a:buNone/>
              <a:defRPr/>
            </a:pPr>
            <a:r>
              <a:rPr lang="en-GB" sz="2800" dirty="0">
                <a:ea typeface="ＭＳ Ｐゴシック" charset="0"/>
              </a:rPr>
              <a:t>Health and Safety Executive : </a:t>
            </a:r>
            <a:r>
              <a:rPr lang="en-GB" sz="2800" dirty="0">
                <a:solidFill>
                  <a:schemeClr val="accent1"/>
                </a:solidFill>
                <a:ea typeface="ＭＳ Ｐゴシック" charset="0"/>
                <a:hlinkClick r:id="rId3"/>
              </a:rPr>
              <a:t>https://www.hse.gov.uk/</a:t>
            </a:r>
            <a:endParaRPr lang="en-GB" sz="2800" dirty="0">
              <a:solidFill>
                <a:schemeClr val="accent1"/>
              </a:solidFill>
              <a:ea typeface="ＭＳ Ｐゴシック" charset="0"/>
            </a:endParaRPr>
          </a:p>
          <a:p>
            <a:pPr>
              <a:buNone/>
              <a:defRPr/>
            </a:pPr>
            <a:endParaRPr lang="en-GB" sz="2800" dirty="0">
              <a:solidFill>
                <a:schemeClr val="accent1"/>
              </a:solidFill>
              <a:ea typeface="ＭＳ Ｐゴシック" charset="0"/>
            </a:endParaRPr>
          </a:p>
          <a:p>
            <a:pPr>
              <a:buNone/>
              <a:defRPr/>
            </a:pPr>
            <a:r>
              <a:rPr lang="en-GB" sz="2800" dirty="0">
                <a:solidFill>
                  <a:schemeClr val="accent1"/>
                </a:solidFill>
                <a:ea typeface="ＭＳ Ｐゴシック" charset="0"/>
                <a:hlinkClick r:id="rId4"/>
              </a:rPr>
              <a:t>https://lionsclubs.co/MemberArea/wp-content/uploads/2023-24-Lions-Clubs-British-Isles-Health-and-Safety-Policy-as-at-July-2023.pdf</a:t>
            </a:r>
            <a:endParaRPr lang="en-GB" sz="2800" dirty="0">
              <a:solidFill>
                <a:schemeClr val="accent1"/>
              </a:solidFill>
              <a:ea typeface="ＭＳ Ｐゴシック" charset="0"/>
            </a:endParaRPr>
          </a:p>
          <a:p>
            <a:pPr>
              <a:buNone/>
              <a:defRPr/>
            </a:pPr>
            <a:endParaRPr lang="en-GB" sz="2800" dirty="0">
              <a:solidFill>
                <a:schemeClr val="accent1"/>
              </a:solidFill>
              <a:ea typeface="ＭＳ Ｐゴシック" charset="0"/>
            </a:endParaRPr>
          </a:p>
          <a:p>
            <a:pPr>
              <a:buNone/>
              <a:defRPr/>
            </a:pPr>
            <a:r>
              <a:rPr lang="en-GB" sz="2800" dirty="0">
                <a:solidFill>
                  <a:schemeClr val="accent1"/>
                </a:solidFill>
                <a:ea typeface="ＭＳ Ｐゴシック" charset="0"/>
                <a:hlinkClick r:id="rId5"/>
              </a:rPr>
              <a:t>https://lionsclubs.co/MemberArea/wp-content/uploads/Health-and-Safety-Guidance-for-Lions-May-2023.pdf</a:t>
            </a:r>
            <a:endParaRPr lang="en-GB" sz="2800" dirty="0">
              <a:solidFill>
                <a:schemeClr val="accent1"/>
              </a:solidFill>
              <a:ea typeface="ＭＳ Ｐゴシック" charset="0"/>
            </a:endParaRPr>
          </a:p>
          <a:p>
            <a:pPr>
              <a:buNone/>
              <a:defRPr/>
            </a:pPr>
            <a:endParaRPr lang="en-GB" dirty="0">
              <a:ea typeface="ＭＳ Ｐゴシック" charset="0"/>
            </a:endParaRPr>
          </a:p>
          <a:p>
            <a:pPr>
              <a:buNone/>
              <a:defRPr/>
            </a:pPr>
            <a:endParaRPr lang="en-GB" dirty="0">
              <a:ea typeface="ＭＳ Ｐゴシック" charset="0"/>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FEF4B265-C0CB-E43C-565A-7BCA10C68124}"/>
              </a:ext>
            </a:extLst>
          </p:cNvPr>
          <p:cNvSpPr>
            <a:spLocks noGrp="1" noChangeArrowheads="1"/>
          </p:cNvSpPr>
          <p:nvPr>
            <p:ph type="title"/>
          </p:nvPr>
        </p:nvSpPr>
        <p:spPr/>
        <p:txBody>
          <a:bodyPr/>
          <a:lstStyle/>
          <a:p>
            <a:pPr eaLnBrk="1" hangingPunct="1">
              <a:defRPr/>
            </a:pPr>
            <a:r>
              <a:rPr lang="en-GB" sz="5400" b="1" dirty="0">
                <a:solidFill>
                  <a:srgbClr val="0000FF"/>
                </a:solidFill>
                <a:ea typeface="ＭＳ Ｐゴシック" charset="0"/>
              </a:rPr>
              <a:t>Reference</a:t>
            </a:r>
          </a:p>
        </p:txBody>
      </p:sp>
      <p:sp>
        <p:nvSpPr>
          <p:cNvPr id="15363" name="Rectangle 3">
            <a:extLst>
              <a:ext uri="{FF2B5EF4-FFF2-40B4-BE49-F238E27FC236}">
                <a16:creationId xmlns:a16="http://schemas.microsoft.com/office/drawing/2014/main" id="{E110C5B9-FE2A-3F76-2875-ED1744A5E434}"/>
              </a:ext>
            </a:extLst>
          </p:cNvPr>
          <p:cNvSpPr>
            <a:spLocks noGrp="1" noChangeArrowheads="1"/>
          </p:cNvSpPr>
          <p:nvPr>
            <p:ph idx="1"/>
          </p:nvPr>
        </p:nvSpPr>
        <p:spPr>
          <a:xfrm>
            <a:off x="251520" y="1845734"/>
            <a:ext cx="8712967" cy="4319570"/>
          </a:xfrm>
        </p:spPr>
        <p:txBody>
          <a:bodyPr>
            <a:normAutofit/>
          </a:bodyPr>
          <a:lstStyle/>
          <a:p>
            <a:pPr eaLnBrk="1" hangingPunct="1">
              <a:buFont typeface="Wingdings" charset="0"/>
              <a:buNone/>
              <a:defRPr/>
            </a:pPr>
            <a:r>
              <a:rPr lang="en-GB" sz="2800" dirty="0">
                <a:ea typeface="ＭＳ Ｐゴシック" charset="0"/>
              </a:rPr>
              <a:t>Model risk assessments available from local councils</a:t>
            </a:r>
          </a:p>
          <a:p>
            <a:pPr eaLnBrk="1" hangingPunct="1">
              <a:buFont typeface="Wingdings" charset="0"/>
              <a:buNone/>
              <a:defRPr/>
            </a:pPr>
            <a:r>
              <a:rPr lang="en-GB" sz="2800" dirty="0">
                <a:ea typeface="ＭＳ Ｐゴシック" charset="0"/>
              </a:rPr>
              <a:t>HSE guidance </a:t>
            </a:r>
          </a:p>
          <a:p>
            <a:pPr>
              <a:buNone/>
              <a:defRPr/>
            </a:pPr>
            <a:r>
              <a:rPr lang="en-GB" sz="2800" dirty="0">
                <a:solidFill>
                  <a:schemeClr val="tx1"/>
                </a:solidFill>
                <a:ea typeface="ＭＳ Ｐゴシック" charset="0"/>
              </a:rPr>
              <a:t>HSG65 - </a:t>
            </a:r>
            <a:r>
              <a:rPr lang="en-GB" sz="2800" dirty="0">
                <a:solidFill>
                  <a:srgbClr val="0000FF"/>
                </a:solidFill>
                <a:ea typeface="ＭＳ Ｐゴシック" charset="0"/>
              </a:rPr>
              <a:t>file:///C:/Users/Admin/Downloads/hsg65(1).pdf</a:t>
            </a:r>
          </a:p>
          <a:p>
            <a:pPr eaLnBrk="1" hangingPunct="1">
              <a:buFont typeface="Wingdings" charset="0"/>
              <a:buNone/>
              <a:defRPr/>
            </a:pPr>
            <a:r>
              <a:rPr lang="en-GB" sz="2800" dirty="0">
                <a:ea typeface="ＭＳ Ｐゴシック" charset="0"/>
              </a:rPr>
              <a:t>Lion’s policies and procedures</a:t>
            </a:r>
          </a:p>
          <a:p>
            <a:pPr>
              <a:buNone/>
              <a:defRPr/>
            </a:pPr>
            <a:r>
              <a:rPr lang="en-GB" sz="2800" dirty="0">
                <a:ea typeface="ＭＳ Ｐゴシック" charset="0"/>
              </a:rPr>
              <a:t> Safety Culture - </a:t>
            </a:r>
            <a:r>
              <a:rPr lang="en-GB" sz="2800" dirty="0">
                <a:solidFill>
                  <a:srgbClr val="92D050"/>
                </a:solidFill>
                <a:ea typeface="ＭＳ Ｐゴシック" charset="0"/>
              </a:rPr>
              <a:t>https://safetyculture.com/topics/workplace-hazards/</a:t>
            </a:r>
            <a:r>
              <a:rPr lang="en-GB" sz="2800" dirty="0">
                <a:solidFill>
                  <a:srgbClr val="92D050"/>
                </a:solidFill>
                <a:hlinkClick r:id="rId3"/>
              </a:rPr>
              <a:t>5 </a:t>
            </a:r>
            <a:r>
              <a:rPr lang="en-GB" sz="2800" dirty="0">
                <a:hlinkClick r:id="rId3"/>
              </a:rPr>
              <a:t>Levels of Hazard Control Measures | </a:t>
            </a:r>
            <a:r>
              <a:rPr lang="en-GB" sz="2800" dirty="0" err="1">
                <a:hlinkClick r:id="rId3"/>
              </a:rPr>
              <a:t>SafetyCulture</a:t>
            </a:r>
            <a:endParaRPr lang="en-GB" sz="2800" dirty="0">
              <a:ea typeface="ＭＳ Ｐゴシック" charset="0"/>
            </a:endParaRPr>
          </a:p>
        </p:txBody>
      </p:sp>
      <p:sp>
        <p:nvSpPr>
          <p:cNvPr id="2" name="AutoShape 2" descr="https://safetyculture.com/wp-content/themes/safetyculture/partials/svgs/SafetyCulture__Logotype.sv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 name="AutoShape 4" descr="https://safetyculture.com/wp-content/themes/safetyculture/partials/svgs/SafetyCulture__Logotype.sv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 name="AutoShape 6" descr="https://safetyculture.com/wp-content/themes/safetyculture/partials/svgs/SafetyCulture__Logotype.sv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80B8579-2244-9349-143C-C75638A9433E}"/>
              </a:ext>
            </a:extLst>
          </p:cNvPr>
          <p:cNvSpPr>
            <a:spLocks noGrp="1" noChangeArrowheads="1"/>
          </p:cNvSpPr>
          <p:nvPr>
            <p:ph type="title"/>
          </p:nvPr>
        </p:nvSpPr>
        <p:spPr/>
        <p:txBody>
          <a:bodyPr/>
          <a:lstStyle/>
          <a:p>
            <a:pPr eaLnBrk="1" hangingPunct="1">
              <a:defRPr/>
            </a:pPr>
            <a:r>
              <a:rPr lang="en-GB" b="1" dirty="0">
                <a:solidFill>
                  <a:srgbClr val="0000FF"/>
                </a:solidFill>
                <a:ea typeface="ＭＳ Ｐゴシック" charset="0"/>
              </a:rPr>
              <a:t>What is a Risk Assessment?</a:t>
            </a:r>
          </a:p>
        </p:txBody>
      </p:sp>
      <p:sp>
        <p:nvSpPr>
          <p:cNvPr id="4099" name="Rectangle 3">
            <a:extLst>
              <a:ext uri="{FF2B5EF4-FFF2-40B4-BE49-F238E27FC236}">
                <a16:creationId xmlns:a16="http://schemas.microsoft.com/office/drawing/2014/main" id="{6523C4BF-2C92-1B45-023D-B0F761132A28}"/>
              </a:ext>
            </a:extLst>
          </p:cNvPr>
          <p:cNvSpPr>
            <a:spLocks noGrp="1" noChangeArrowheads="1"/>
          </p:cNvSpPr>
          <p:nvPr>
            <p:ph idx="1"/>
          </p:nvPr>
        </p:nvSpPr>
        <p:spPr/>
        <p:txBody>
          <a:bodyPr/>
          <a:lstStyle/>
          <a:p>
            <a:pPr eaLnBrk="1" hangingPunct="1">
              <a:lnSpc>
                <a:spcPct val="90000"/>
              </a:lnSpc>
            </a:pPr>
            <a:r>
              <a:rPr lang="en-GB" altLang="en-US" sz="3000" dirty="0"/>
              <a:t>A Risk Assessment is simply a careful examination of what, in your work, could cause harm to people, so that you can weigh up whether you have taken enough precautions or should do more to prevent harm.</a:t>
            </a:r>
          </a:p>
          <a:p>
            <a:pPr eaLnBrk="1" hangingPunct="1">
              <a:lnSpc>
                <a:spcPct val="90000"/>
              </a:lnSpc>
            </a:pPr>
            <a:endParaRPr lang="en-GB" altLang="en-US" sz="3000" dirty="0"/>
          </a:p>
          <a:p>
            <a:pPr eaLnBrk="1" hangingPunct="1">
              <a:lnSpc>
                <a:spcPct val="90000"/>
              </a:lnSpc>
            </a:pPr>
            <a:r>
              <a:rPr lang="en-GB" altLang="en-US" sz="3000" dirty="0"/>
              <a:t>(Source – Health and Safety Executive HSE)</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BA69DBA-FF60-38FA-A418-E2B977ED1FB7}"/>
              </a:ext>
            </a:extLst>
          </p:cNvPr>
          <p:cNvSpPr>
            <a:spLocks noGrp="1" noChangeArrowheads="1"/>
          </p:cNvSpPr>
          <p:nvPr>
            <p:ph type="title"/>
          </p:nvPr>
        </p:nvSpPr>
        <p:spPr>
          <a:xfrm>
            <a:off x="822960" y="286605"/>
            <a:ext cx="7637472" cy="702302"/>
          </a:xfrm>
        </p:spPr>
        <p:txBody>
          <a:bodyPr>
            <a:normAutofit/>
          </a:bodyPr>
          <a:lstStyle/>
          <a:p>
            <a:pPr eaLnBrk="1" hangingPunct="1">
              <a:defRPr/>
            </a:pPr>
            <a:r>
              <a:rPr lang="en-GB" sz="4000" b="1" dirty="0">
                <a:solidFill>
                  <a:srgbClr val="0000FF"/>
                </a:solidFill>
                <a:ea typeface="ＭＳ Ｐゴシック" charset="0"/>
              </a:rPr>
              <a:t>Why should we do Risk Assessments ?</a:t>
            </a:r>
          </a:p>
        </p:txBody>
      </p:sp>
      <p:sp>
        <p:nvSpPr>
          <p:cNvPr id="5123" name="Rectangle 3">
            <a:extLst>
              <a:ext uri="{FF2B5EF4-FFF2-40B4-BE49-F238E27FC236}">
                <a16:creationId xmlns:a16="http://schemas.microsoft.com/office/drawing/2014/main" id="{E5A61250-1AF9-89EF-D6E8-A148B4261F6C}"/>
              </a:ext>
            </a:extLst>
          </p:cNvPr>
          <p:cNvSpPr>
            <a:spLocks noGrp="1" noChangeArrowheads="1"/>
          </p:cNvSpPr>
          <p:nvPr>
            <p:ph idx="1"/>
          </p:nvPr>
        </p:nvSpPr>
        <p:spPr>
          <a:xfrm>
            <a:off x="800099" y="1700808"/>
            <a:ext cx="7543801" cy="3591312"/>
          </a:xfrm>
        </p:spPr>
        <p:txBody>
          <a:bodyPr>
            <a:noAutofit/>
          </a:bodyPr>
          <a:lstStyle/>
          <a:p>
            <a:pPr eaLnBrk="1" hangingPunct="1">
              <a:lnSpc>
                <a:spcPct val="90000"/>
              </a:lnSpc>
            </a:pPr>
            <a:r>
              <a:rPr lang="en-GB" altLang="en-US" sz="3000" b="1" dirty="0">
                <a:solidFill>
                  <a:srgbClr val="0000FF"/>
                </a:solidFill>
              </a:rPr>
              <a:t>Legal</a:t>
            </a:r>
            <a:r>
              <a:rPr lang="en-GB" altLang="en-US" sz="3000" dirty="0"/>
              <a:t> – requirement by law - under the Management of Health and Safety at Work Regulations 1999 and individual organisations health and safety policies </a:t>
            </a:r>
          </a:p>
          <a:p>
            <a:pPr eaLnBrk="1" hangingPunct="1">
              <a:lnSpc>
                <a:spcPct val="90000"/>
              </a:lnSpc>
            </a:pPr>
            <a:r>
              <a:rPr lang="en-GB" altLang="en-US" sz="3000" b="1" dirty="0">
                <a:solidFill>
                  <a:srgbClr val="0000FF"/>
                </a:solidFill>
              </a:rPr>
              <a:t>Financial</a:t>
            </a:r>
            <a:r>
              <a:rPr lang="en-GB" altLang="en-US" sz="3000" dirty="0"/>
              <a:t> – less chance of claims and prosecutions</a:t>
            </a:r>
          </a:p>
          <a:p>
            <a:pPr eaLnBrk="1" hangingPunct="1">
              <a:lnSpc>
                <a:spcPct val="90000"/>
              </a:lnSpc>
            </a:pPr>
            <a:r>
              <a:rPr lang="en-GB" altLang="en-US" sz="3000" b="1" dirty="0">
                <a:solidFill>
                  <a:srgbClr val="0000FF"/>
                </a:solidFill>
              </a:rPr>
              <a:t>Moral</a:t>
            </a:r>
            <a:r>
              <a:rPr lang="en-GB" altLang="en-US" sz="3000" dirty="0"/>
              <a:t> – Duty of care owed to all volunteers and others affected by our work</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6D404E1B-B108-F3FD-464D-86C942BA71E0}"/>
              </a:ext>
            </a:extLst>
          </p:cNvPr>
          <p:cNvSpPr>
            <a:spLocks noGrp="1" noChangeArrowheads="1"/>
          </p:cNvSpPr>
          <p:nvPr>
            <p:ph type="title"/>
          </p:nvPr>
        </p:nvSpPr>
        <p:spPr/>
        <p:txBody>
          <a:bodyPr/>
          <a:lstStyle/>
          <a:p>
            <a:pPr eaLnBrk="1" hangingPunct="1">
              <a:defRPr/>
            </a:pPr>
            <a:r>
              <a:rPr lang="en-GB" sz="3600" b="1" dirty="0">
                <a:solidFill>
                  <a:srgbClr val="0000FF"/>
                </a:solidFill>
                <a:ea typeface="ＭＳ Ｐゴシック" charset="0"/>
              </a:rPr>
              <a:t>What information should a Risk Assessment include ?</a:t>
            </a:r>
          </a:p>
        </p:txBody>
      </p:sp>
      <p:sp>
        <p:nvSpPr>
          <p:cNvPr id="6147" name="Rectangle 3">
            <a:extLst>
              <a:ext uri="{FF2B5EF4-FFF2-40B4-BE49-F238E27FC236}">
                <a16:creationId xmlns:a16="http://schemas.microsoft.com/office/drawing/2014/main" id="{4941A555-7217-F873-50AA-15329390C1AC}"/>
              </a:ext>
            </a:extLst>
          </p:cNvPr>
          <p:cNvSpPr>
            <a:spLocks noGrp="1" noChangeArrowheads="1"/>
          </p:cNvSpPr>
          <p:nvPr>
            <p:ph idx="1"/>
          </p:nvPr>
        </p:nvSpPr>
        <p:spPr>
          <a:xfrm>
            <a:off x="822959" y="1845734"/>
            <a:ext cx="7543801" cy="4247562"/>
          </a:xfrm>
        </p:spPr>
        <p:txBody>
          <a:bodyPr>
            <a:normAutofit fontScale="25000" lnSpcReduction="20000"/>
          </a:bodyPr>
          <a:lstStyle/>
          <a:p>
            <a:pPr marL="571500" indent="-571500" eaLnBrk="1" hangingPunct="1">
              <a:buFont typeface="Wingdings" panose="05000000000000000000" pitchFamily="2" charset="2"/>
              <a:buAutoNum type="arabicPeriod"/>
            </a:pPr>
            <a:r>
              <a:rPr lang="en-GB" altLang="en-US" sz="11200" dirty="0"/>
              <a:t>Hazards (tangible things) and Risks (what could go wrong)</a:t>
            </a:r>
          </a:p>
          <a:p>
            <a:pPr marL="571500" indent="-571500" eaLnBrk="1" hangingPunct="1">
              <a:buFont typeface="Wingdings" panose="05000000000000000000" pitchFamily="2" charset="2"/>
              <a:buAutoNum type="arabicPeriod"/>
            </a:pPr>
            <a:r>
              <a:rPr lang="en-GB" altLang="en-US" sz="11200" dirty="0"/>
              <a:t>People at Risk (who might be harmed)</a:t>
            </a:r>
          </a:p>
          <a:p>
            <a:pPr marL="571500" indent="-571500" eaLnBrk="1" hangingPunct="1">
              <a:buFont typeface="Wingdings" panose="05000000000000000000" pitchFamily="2" charset="2"/>
              <a:buAutoNum type="arabicPeriod"/>
            </a:pPr>
            <a:r>
              <a:rPr lang="en-GB" altLang="en-US" sz="11200" dirty="0"/>
              <a:t>Control measures at present (have enough precautions been taken)</a:t>
            </a:r>
          </a:p>
          <a:p>
            <a:pPr marL="571500" indent="-571500" eaLnBrk="1" hangingPunct="1">
              <a:buFont typeface="Wingdings" panose="05000000000000000000" pitchFamily="2" charset="2"/>
              <a:buAutoNum type="arabicPeriod"/>
            </a:pPr>
            <a:r>
              <a:rPr lang="en-GB" altLang="en-US" sz="11200" dirty="0"/>
              <a:t>Further action required (should more be done)</a:t>
            </a:r>
          </a:p>
          <a:p>
            <a:pPr marL="571500" indent="-571500" eaLnBrk="1" hangingPunct="1">
              <a:buFont typeface="Wingdings" panose="05000000000000000000" pitchFamily="2" charset="2"/>
              <a:buAutoNum type="arabicPeriod"/>
            </a:pPr>
            <a:r>
              <a:rPr lang="en-GB" altLang="en-US" sz="11200" dirty="0"/>
              <a:t>Record details and keep the assessment under review</a:t>
            </a:r>
          </a:p>
          <a:p>
            <a:pPr marL="571500" indent="-571500" eaLnBrk="1" hangingPunct="1">
              <a:buFont typeface="Wingdings" panose="05000000000000000000" pitchFamily="2" charset="2"/>
              <a:buNone/>
            </a:pPr>
            <a:r>
              <a:rPr lang="en-GB" altLang="en-US" sz="11200" dirty="0"/>
              <a:t>Source – HSE </a:t>
            </a:r>
            <a:r>
              <a:rPr lang="ja-JP" altLang="en-GB" sz="11200" dirty="0"/>
              <a:t>‘</a:t>
            </a:r>
            <a:r>
              <a:rPr lang="en-GB" altLang="ja-JP" sz="11200" dirty="0"/>
              <a:t>5 steps to risk assessment</a:t>
            </a:r>
            <a:r>
              <a:rPr lang="ja-JP" altLang="en-GB" sz="11200" dirty="0"/>
              <a:t>’</a:t>
            </a:r>
            <a:r>
              <a:rPr lang="en-GB" altLang="ja-JP" sz="11200" dirty="0"/>
              <a:t> guidance.</a:t>
            </a:r>
          </a:p>
          <a:p>
            <a:pPr marL="571500" indent="-571500">
              <a:buNone/>
            </a:pPr>
            <a:r>
              <a:rPr lang="en-GB" altLang="ja-JP" sz="11200" dirty="0">
                <a:solidFill>
                  <a:srgbClr val="00B0F0"/>
                </a:solidFill>
              </a:rPr>
              <a:t>              https://www.hse.gov.uk/simple-health-safety/risk/steps-needed-to-manage-risk.htm  </a:t>
            </a:r>
            <a:r>
              <a:rPr lang="en-GB" altLang="ja-JP" sz="11200" dirty="0"/>
              <a:t>	</a:t>
            </a:r>
          </a:p>
          <a:p>
            <a:pPr marL="571500" indent="-571500" eaLnBrk="1" hangingPunct="1">
              <a:buFont typeface="Wingdings" panose="05000000000000000000" pitchFamily="2" charset="2"/>
              <a:buNone/>
            </a:pPr>
            <a:endParaRPr lang="en-GB" altLang="en-US" sz="2200"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4948A07E-7F5E-7626-A87D-C2E5B6C7ABD1}"/>
              </a:ext>
            </a:extLst>
          </p:cNvPr>
          <p:cNvSpPr>
            <a:spLocks noGrp="1"/>
          </p:cNvSpPr>
          <p:nvPr>
            <p:ph type="title"/>
          </p:nvPr>
        </p:nvSpPr>
        <p:spPr/>
        <p:txBody>
          <a:bodyPr/>
          <a:lstStyle/>
          <a:p>
            <a:pPr eaLnBrk="1" hangingPunct="1">
              <a:defRPr/>
            </a:pPr>
            <a:r>
              <a:rPr lang="en-GB" sz="3600" b="1" dirty="0">
                <a:solidFill>
                  <a:srgbClr val="0000FF"/>
                </a:solidFill>
                <a:ea typeface="ＭＳ Ｐゴシック" charset="0"/>
              </a:rPr>
              <a:t>Are there any standard Risk Assessments available to use ?</a:t>
            </a:r>
          </a:p>
        </p:txBody>
      </p:sp>
      <p:sp>
        <p:nvSpPr>
          <p:cNvPr id="8195" name="Content Placeholder 2">
            <a:extLst>
              <a:ext uri="{FF2B5EF4-FFF2-40B4-BE49-F238E27FC236}">
                <a16:creationId xmlns:a16="http://schemas.microsoft.com/office/drawing/2014/main" id="{AE74D7CE-60D3-D003-163D-8B4677A79EBA}"/>
              </a:ext>
            </a:extLst>
          </p:cNvPr>
          <p:cNvSpPr>
            <a:spLocks noGrp="1"/>
          </p:cNvSpPr>
          <p:nvPr>
            <p:ph idx="1"/>
          </p:nvPr>
        </p:nvSpPr>
        <p:spPr/>
        <p:txBody>
          <a:bodyPr>
            <a:normAutofit/>
          </a:bodyPr>
          <a:lstStyle/>
          <a:p>
            <a:pPr marL="0" indent="0" eaLnBrk="1" hangingPunct="1">
              <a:buFont typeface="Wingdings" panose="05000000000000000000" pitchFamily="2" charset="2"/>
              <a:buNone/>
            </a:pPr>
            <a:r>
              <a:rPr lang="en-GB" altLang="en-US" sz="2800" dirty="0"/>
              <a:t>We have a template available.</a:t>
            </a:r>
          </a:p>
          <a:p>
            <a:pPr marL="0" indent="0">
              <a:buNone/>
            </a:pPr>
            <a:r>
              <a:rPr lang="en-GB" altLang="en-US" sz="2800" dirty="0">
                <a:solidFill>
                  <a:schemeClr val="tx1"/>
                </a:solidFill>
              </a:rPr>
              <a:t>See also: HSE                                                                </a:t>
            </a:r>
            <a:r>
              <a:rPr lang="en-GB" altLang="en-US" sz="2800" dirty="0">
                <a:solidFill>
                  <a:srgbClr val="00B0F0"/>
                </a:solidFill>
                <a:hlinkClick r:id="rId3"/>
              </a:rPr>
              <a:t>https:/www.hse.gov.uk/simple-health-safety/risk/risk-assessment-template-and-examples.htm</a:t>
            </a:r>
            <a:r>
              <a:rPr lang="en-GB" altLang="en-US" sz="2800" dirty="0">
                <a:solidFill>
                  <a:srgbClr val="FF0000"/>
                </a:solidFill>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F9E00-9AD1-D832-9395-53A2C8717E5B}"/>
              </a:ext>
            </a:extLst>
          </p:cNvPr>
          <p:cNvSpPr>
            <a:spLocks noGrp="1"/>
          </p:cNvSpPr>
          <p:nvPr>
            <p:ph type="title"/>
          </p:nvPr>
        </p:nvSpPr>
        <p:spPr>
          <a:xfrm>
            <a:off x="822960" y="286605"/>
            <a:ext cx="6557352" cy="550107"/>
          </a:xfrm>
        </p:spPr>
        <p:txBody>
          <a:bodyPr>
            <a:normAutofit/>
          </a:bodyPr>
          <a:lstStyle/>
          <a:p>
            <a:r>
              <a:rPr lang="en-GB" sz="2800" b="1" dirty="0">
                <a:solidFill>
                  <a:srgbClr val="00B0F0"/>
                </a:solidFill>
              </a:rPr>
              <a:t>Level of Risk caused by Hazard(s)</a:t>
            </a:r>
          </a:p>
        </p:txBody>
      </p:sp>
      <p:pic>
        <p:nvPicPr>
          <p:cNvPr id="3" name="Picture 2">
            <a:extLst>
              <a:ext uri="{FF2B5EF4-FFF2-40B4-BE49-F238E27FC236}">
                <a16:creationId xmlns:a16="http://schemas.microsoft.com/office/drawing/2014/main" id="{69DCB01B-04AB-D418-7E0D-125627B62693}"/>
              </a:ext>
            </a:extLst>
          </p:cNvPr>
          <p:cNvPicPr>
            <a:picLocks noChangeAspect="1"/>
          </p:cNvPicPr>
          <p:nvPr/>
        </p:nvPicPr>
        <p:blipFill>
          <a:blip r:embed="rId3"/>
          <a:stretch>
            <a:fillRect/>
          </a:stretch>
        </p:blipFill>
        <p:spPr>
          <a:xfrm>
            <a:off x="705333" y="1000428"/>
            <a:ext cx="7733333" cy="4857143"/>
          </a:xfrm>
          <a:prstGeom prst="rect">
            <a:avLst/>
          </a:prstGeom>
        </p:spPr>
      </p:pic>
    </p:spTree>
    <p:extLst>
      <p:ext uri="{BB962C8B-B14F-4D97-AF65-F5344CB8AC3E}">
        <p14:creationId xmlns:p14="http://schemas.microsoft.com/office/powerpoint/2010/main" val="3463100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CAF02E4-4BCE-82A4-F098-CAFC496062CE}"/>
              </a:ext>
            </a:extLst>
          </p:cNvPr>
          <p:cNvPicPr>
            <a:picLocks noChangeAspect="1"/>
          </p:cNvPicPr>
          <p:nvPr/>
        </p:nvPicPr>
        <p:blipFill rotWithShape="1">
          <a:blip r:embed="rId3"/>
          <a:srcRect l="30313" t="24801" r="20076" b="10800"/>
          <a:stretch/>
        </p:blipFill>
        <p:spPr>
          <a:xfrm>
            <a:off x="107504" y="7620"/>
            <a:ext cx="8928992" cy="6238407"/>
          </a:xfrm>
          <a:prstGeom prst="rect">
            <a:avLst/>
          </a:prstGeom>
        </p:spPr>
      </p:pic>
    </p:spTree>
    <p:extLst>
      <p:ext uri="{BB962C8B-B14F-4D97-AF65-F5344CB8AC3E}">
        <p14:creationId xmlns:p14="http://schemas.microsoft.com/office/powerpoint/2010/main" val="1771968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0BBFE122-997C-7905-559F-DFACEC6780A9}"/>
              </a:ext>
            </a:extLst>
          </p:cNvPr>
          <p:cNvSpPr>
            <a:spLocks noGrp="1"/>
          </p:cNvSpPr>
          <p:nvPr>
            <p:ph type="title"/>
          </p:nvPr>
        </p:nvSpPr>
        <p:spPr>
          <a:xfrm>
            <a:off x="705519" y="286605"/>
            <a:ext cx="7543800" cy="982156"/>
          </a:xfrm>
        </p:spPr>
        <p:txBody>
          <a:bodyPr>
            <a:normAutofit fontScale="90000"/>
          </a:bodyPr>
          <a:lstStyle/>
          <a:p>
            <a:pPr eaLnBrk="1" hangingPunct="1">
              <a:defRPr/>
            </a:pPr>
            <a:r>
              <a:rPr lang="en-GB" sz="3600" b="1" dirty="0">
                <a:solidFill>
                  <a:srgbClr val="0000FF"/>
                </a:solidFill>
                <a:ea typeface="ＭＳ Ｐゴシック" charset="0"/>
              </a:rPr>
              <a:t>What hazards and risks exist in and around events?</a:t>
            </a:r>
          </a:p>
        </p:txBody>
      </p:sp>
      <p:sp>
        <p:nvSpPr>
          <p:cNvPr id="9219" name="Content Placeholder 2">
            <a:extLst>
              <a:ext uri="{FF2B5EF4-FFF2-40B4-BE49-F238E27FC236}">
                <a16:creationId xmlns:a16="http://schemas.microsoft.com/office/drawing/2014/main" id="{DFFDF4FA-FE2F-5B63-791B-933B9CCFD098}"/>
              </a:ext>
            </a:extLst>
          </p:cNvPr>
          <p:cNvSpPr>
            <a:spLocks noGrp="1"/>
          </p:cNvSpPr>
          <p:nvPr>
            <p:ph idx="1"/>
          </p:nvPr>
        </p:nvSpPr>
        <p:spPr>
          <a:xfrm>
            <a:off x="683568" y="1268760"/>
            <a:ext cx="7543801" cy="5184575"/>
          </a:xfrm>
        </p:spPr>
        <p:txBody>
          <a:bodyPr>
            <a:noAutofit/>
          </a:bodyPr>
          <a:lstStyle/>
          <a:p>
            <a:pPr marL="0" indent="0" eaLnBrk="1" hangingPunct="1">
              <a:buFont typeface="Wingdings" charset="0"/>
              <a:buNone/>
              <a:defRPr/>
            </a:pPr>
            <a:r>
              <a:rPr lang="en-GB" sz="2400" b="1" dirty="0">
                <a:ea typeface="ＭＳ Ｐゴシック" charset="0"/>
              </a:rPr>
              <a:t>Examples of Hazards include:</a:t>
            </a:r>
          </a:p>
          <a:p>
            <a:pPr marL="0" indent="0" eaLnBrk="1" hangingPunct="1">
              <a:buFont typeface="Wingdings" charset="0"/>
              <a:buNone/>
              <a:defRPr/>
            </a:pPr>
            <a:r>
              <a:rPr lang="en-GB" sz="2400" dirty="0">
                <a:ea typeface="ＭＳ Ｐゴシック" charset="0"/>
              </a:rPr>
              <a:t>Surface water or ice, potholes, hot water, sharp edges </a:t>
            </a:r>
            <a:r>
              <a:rPr lang="en-GB" sz="2400" dirty="0">
                <a:solidFill>
                  <a:schemeClr val="tx1"/>
                </a:solidFill>
                <a:ea typeface="ＭＳ Ｐゴシック" charset="0"/>
              </a:rPr>
              <a:t>etc.</a:t>
            </a:r>
          </a:p>
          <a:p>
            <a:pPr marL="0" indent="0" eaLnBrk="1" hangingPunct="1">
              <a:buFont typeface="Wingdings" charset="0"/>
              <a:buNone/>
              <a:defRPr/>
            </a:pPr>
            <a:r>
              <a:rPr lang="en-GB" sz="2400" b="1" dirty="0">
                <a:ea typeface="ＭＳ Ｐゴシック" charset="0"/>
              </a:rPr>
              <a:t>Risk </a:t>
            </a:r>
            <a:r>
              <a:rPr lang="en-GB" sz="2400" b="1" dirty="0">
                <a:solidFill>
                  <a:schemeClr val="tx1"/>
                </a:solidFill>
                <a:ea typeface="ＭＳ Ｐゴシック" charset="0"/>
              </a:rPr>
              <a:t>management includes</a:t>
            </a:r>
            <a:r>
              <a:rPr lang="en-GB" sz="2400" b="1" dirty="0">
                <a:ea typeface="ＭＳ Ｐゴシック" charset="0"/>
              </a:rPr>
              <a:t>:</a:t>
            </a:r>
          </a:p>
          <a:p>
            <a:pPr marL="0" indent="0" eaLnBrk="1" hangingPunct="1">
              <a:buFont typeface="Wingdings" charset="0"/>
              <a:buNone/>
              <a:defRPr/>
            </a:pPr>
            <a:r>
              <a:rPr lang="en-GB" sz="2400" dirty="0">
                <a:ea typeface="ＭＳ Ｐゴシック" charset="0"/>
              </a:rPr>
              <a:t>Safeguarding, supervision of the public and venue security</a:t>
            </a:r>
            <a:endParaRPr lang="en-GB" sz="2400" dirty="0">
              <a:highlight>
                <a:srgbClr val="FFFF00"/>
              </a:highlight>
              <a:ea typeface="ＭＳ Ｐゴシック" charset="0"/>
            </a:endParaRPr>
          </a:p>
          <a:p>
            <a:pPr marL="0" indent="0" eaLnBrk="1" hangingPunct="1">
              <a:buFont typeface="Wingdings" charset="0"/>
              <a:buNone/>
              <a:defRPr/>
            </a:pPr>
            <a:r>
              <a:rPr lang="en-GB" sz="2400" dirty="0">
                <a:ea typeface="ＭＳ Ｐゴシック" charset="0"/>
              </a:rPr>
              <a:t>Handling, storage and transport of articles and substances</a:t>
            </a:r>
          </a:p>
          <a:p>
            <a:pPr marL="0" indent="0" eaLnBrk="1" hangingPunct="1">
              <a:buFont typeface="Wingdings" charset="0"/>
              <a:buNone/>
              <a:defRPr/>
            </a:pPr>
            <a:r>
              <a:rPr lang="en-GB" sz="2400" dirty="0">
                <a:ea typeface="ＭＳ Ｐゴシック" charset="0"/>
              </a:rPr>
              <a:t>Using  equipment </a:t>
            </a:r>
          </a:p>
          <a:p>
            <a:pPr marL="0" indent="0" eaLnBrk="1" hangingPunct="1">
              <a:buFont typeface="Wingdings" charset="0"/>
              <a:buNone/>
              <a:defRPr/>
            </a:pPr>
            <a:r>
              <a:rPr lang="en-GB" sz="2400" dirty="0">
                <a:ea typeface="ＭＳ Ｐゴシック" charset="0"/>
              </a:rPr>
              <a:t>Using substances and solutions.</a:t>
            </a:r>
          </a:p>
          <a:p>
            <a:pPr marL="0" indent="0" eaLnBrk="1" hangingPunct="1">
              <a:buFont typeface="Wingdings" charset="0"/>
              <a:buNone/>
              <a:defRPr/>
            </a:pPr>
            <a:r>
              <a:rPr lang="en-GB" sz="2400" dirty="0">
                <a:ea typeface="ＭＳ Ｐゴシック" charset="0"/>
              </a:rPr>
              <a:t>Using machinery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33B8A083-A037-52A8-A5B5-2FF67C9BD2AA}"/>
              </a:ext>
            </a:extLst>
          </p:cNvPr>
          <p:cNvSpPr>
            <a:spLocks noGrp="1"/>
          </p:cNvSpPr>
          <p:nvPr>
            <p:ph type="title"/>
          </p:nvPr>
        </p:nvSpPr>
        <p:spPr>
          <a:xfrm>
            <a:off x="900113" y="7938"/>
            <a:ext cx="7158037" cy="1412875"/>
          </a:xfrm>
        </p:spPr>
        <p:txBody>
          <a:bodyPr/>
          <a:lstStyle/>
          <a:p>
            <a:pPr eaLnBrk="1" hangingPunct="1">
              <a:defRPr/>
            </a:pPr>
            <a:r>
              <a:rPr lang="en-GB" sz="3600" b="1">
                <a:solidFill>
                  <a:srgbClr val="0000FF"/>
                </a:solidFill>
                <a:ea typeface="ＭＳ Ｐゴシック" charset="0"/>
              </a:rPr>
              <a:t>Who is responsible for doing the risk assessments ?</a:t>
            </a:r>
          </a:p>
        </p:txBody>
      </p:sp>
      <p:sp>
        <p:nvSpPr>
          <p:cNvPr id="7171" name="Content Placeholder 2">
            <a:extLst>
              <a:ext uri="{FF2B5EF4-FFF2-40B4-BE49-F238E27FC236}">
                <a16:creationId xmlns:a16="http://schemas.microsoft.com/office/drawing/2014/main" id="{BB3BF5C3-138A-1301-C1FD-CA991D929A69}"/>
              </a:ext>
            </a:extLst>
          </p:cNvPr>
          <p:cNvSpPr>
            <a:spLocks noGrp="1"/>
          </p:cNvSpPr>
          <p:nvPr>
            <p:ph idx="1"/>
          </p:nvPr>
        </p:nvSpPr>
        <p:spPr>
          <a:xfrm>
            <a:off x="822959" y="1772816"/>
            <a:ext cx="7543801" cy="4464496"/>
          </a:xfrm>
        </p:spPr>
        <p:txBody>
          <a:bodyPr>
            <a:normAutofit fontScale="62500" lnSpcReduction="20000"/>
          </a:bodyPr>
          <a:lstStyle/>
          <a:p>
            <a:pPr marL="0" indent="0" eaLnBrk="1" hangingPunct="1">
              <a:buFont typeface="Wingdings" panose="05000000000000000000" pitchFamily="2" charset="2"/>
              <a:buNone/>
            </a:pPr>
            <a:r>
              <a:rPr lang="en-GB" altLang="en-US" sz="3800" dirty="0"/>
              <a:t>Your Organisations health and Safety policy will outline who is responsible for completing the risk assessments.</a:t>
            </a:r>
          </a:p>
          <a:p>
            <a:pPr marL="0" indent="0">
              <a:buNone/>
            </a:pPr>
            <a:r>
              <a:rPr lang="en-GB" altLang="en-US" sz="3800" dirty="0">
                <a:hlinkClick r:id="rId3"/>
              </a:rPr>
              <a:t>https://lionsclubs.co/MemberArea/wp-content/uploads/Health-and-Safety-Guidance-for-Lions-May-2023.pdf</a:t>
            </a:r>
            <a:endParaRPr lang="en-GB" altLang="en-US" sz="3800" dirty="0"/>
          </a:p>
          <a:p>
            <a:pPr marL="0" indent="0">
              <a:buNone/>
            </a:pPr>
            <a:endParaRPr lang="en-GB" altLang="en-US" sz="3800" dirty="0"/>
          </a:p>
          <a:p>
            <a:pPr marL="0" indent="0" eaLnBrk="1" hangingPunct="1">
              <a:buFont typeface="Wingdings" panose="05000000000000000000" pitchFamily="2" charset="2"/>
              <a:buNone/>
            </a:pPr>
            <a:r>
              <a:rPr lang="en-GB" altLang="en-US" sz="3800" dirty="0"/>
              <a:t>Club Health and Safety Officer or President must ensure a risk assessment is done before the event takes place.</a:t>
            </a:r>
            <a:endParaRPr lang="en-GB" altLang="en-US" sz="3800" dirty="0">
              <a:highlight>
                <a:srgbClr val="FFFF00"/>
              </a:highlight>
            </a:endParaRPr>
          </a:p>
          <a:p>
            <a:pPr marL="0" indent="0" eaLnBrk="1" hangingPunct="1">
              <a:buFont typeface="Wingdings" panose="05000000000000000000" pitchFamily="2" charset="2"/>
              <a:buNone/>
            </a:pPr>
            <a:r>
              <a:rPr lang="en-GB" altLang="en-US" sz="3800" dirty="0"/>
              <a:t>Attitudes to risk vary greatly between individuals so a group or team approach as opposed to an individual approach is better when assessing risk and establishing safe working practises. Different people might notice different hazards. Control measures should be agreed and notified to participants.</a:t>
            </a:r>
          </a:p>
          <a:p>
            <a:pPr marL="0" indent="0" eaLnBrk="1" hangingPunct="1">
              <a:buFont typeface="Wingdings" panose="05000000000000000000" pitchFamily="2" charset="2"/>
              <a:buNone/>
            </a:pPr>
            <a:endParaRPr lang="en-GB" altLang="en-US" sz="2400" dirty="0"/>
          </a:p>
          <a:p>
            <a:pPr marL="0" indent="0" eaLnBrk="1" hangingPunct="1">
              <a:buFont typeface="Wingdings" panose="05000000000000000000" pitchFamily="2" charset="2"/>
              <a:buNone/>
            </a:pPr>
            <a:endParaRPr lang="en-GB" altLang="en-US" sz="2400" dirty="0"/>
          </a:p>
        </p:txBody>
      </p:sp>
    </p:spTree>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4341</TotalTime>
  <Words>705</Words>
  <Application>Microsoft Office PowerPoint</Application>
  <PresentationFormat>On-screen Show (4:3)</PresentationFormat>
  <Paragraphs>87</Paragraphs>
  <Slides>15</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Calibri</vt:lpstr>
      <vt:lpstr>Calibri Light</vt:lpstr>
      <vt:lpstr>Wingdings</vt:lpstr>
      <vt:lpstr>Retrospect</vt:lpstr>
      <vt:lpstr>PowerPoint Presentation</vt:lpstr>
      <vt:lpstr>What is a Risk Assessment?</vt:lpstr>
      <vt:lpstr>Why should we do Risk Assessments ?</vt:lpstr>
      <vt:lpstr>What information should a Risk Assessment include ?</vt:lpstr>
      <vt:lpstr>Are there any standard Risk Assessments available to use ?</vt:lpstr>
      <vt:lpstr>Level of Risk caused by Hazard(s)</vt:lpstr>
      <vt:lpstr>PowerPoint Presentation</vt:lpstr>
      <vt:lpstr>What hazards and risks exist in and around events?</vt:lpstr>
      <vt:lpstr>Who is responsible for doing the risk assessments ?</vt:lpstr>
      <vt:lpstr>Eliminate Risk or Reduce Risk</vt:lpstr>
      <vt:lpstr>PowerPoint Presentation</vt:lpstr>
      <vt:lpstr>PowerPoint Presentation</vt:lpstr>
      <vt:lpstr>How often should risk assessments be reviewed ?</vt:lpstr>
      <vt:lpstr>Where can we get advice from ?</vt:lpstr>
      <vt:lpstr>Reference</vt:lpstr>
    </vt:vector>
  </TitlesOfParts>
  <Manager/>
  <Company>Rotherham MBC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assessment - Presentation</dc:title>
  <dc:subject>Training materials</dc:subject>
  <dc:creator>Rotherham MBC</dc:creator>
  <cp:keywords/>
  <dc:description/>
  <cp:lastModifiedBy>Paul Murphy</cp:lastModifiedBy>
  <cp:revision>46</cp:revision>
  <dcterms:created xsi:type="dcterms:W3CDTF">2009-09-21T11:11:07Z</dcterms:created>
  <dcterms:modified xsi:type="dcterms:W3CDTF">2023-10-25T19:56:25Z</dcterms:modified>
  <cp:category>Training materials</cp:category>
</cp:coreProperties>
</file>