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380" r:id="rId2"/>
    <p:sldId id="381" r:id="rId3"/>
    <p:sldId id="382" r:id="rId4"/>
    <p:sldId id="383" r:id="rId5"/>
    <p:sldId id="384" r:id="rId6"/>
    <p:sldId id="385" r:id="rId7"/>
    <p:sldId id="386" r:id="rId8"/>
    <p:sldId id="387" r:id="rId9"/>
    <p:sldId id="388" r:id="rId10"/>
    <p:sldId id="389" r:id="rId11"/>
    <p:sldId id="390" r:id="rId12"/>
    <p:sldId id="391" r:id="rId13"/>
    <p:sldId id="392" r:id="rId14"/>
    <p:sldId id="393" r:id="rId15"/>
    <p:sldId id="394" r:id="rId16"/>
    <p:sldId id="395" r:id="rId17"/>
    <p:sldId id="396" r:id="rId18"/>
    <p:sldId id="397" r:id="rId19"/>
    <p:sldId id="398" r:id="rId20"/>
    <p:sldId id="399" r:id="rId21"/>
    <p:sldId id="400"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9519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72160" autoAdjust="0"/>
  </p:normalViewPr>
  <p:slideViewPr>
    <p:cSldViewPr snapToGrid="0">
      <p:cViewPr varScale="1">
        <p:scale>
          <a:sx n="59" d="100"/>
          <a:sy n="59" d="100"/>
        </p:scale>
        <p:origin x="1618"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D7A13CB-8C01-42C7-B268-A7B30103A89E}" type="datetimeFigureOut">
              <a:rPr lang="en-GB" smtClean="0"/>
              <a:t>10/05/2023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AE131A6-3CFF-4CB9-99F1-EF00C93F9862}" type="slidenum">
              <a:rPr lang="en-GB" smtClean="0"/>
              <a:t>‹#›</a:t>
            </a:fld>
            <a:endParaRPr lang="en-GB"/>
          </a:p>
        </p:txBody>
      </p:sp>
    </p:spTree>
    <p:extLst>
      <p:ext uri="{BB962C8B-B14F-4D97-AF65-F5344CB8AC3E}">
        <p14:creationId xmlns:p14="http://schemas.microsoft.com/office/powerpoint/2010/main" val="34175206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CAE131A6-3CFF-4CB9-99F1-EF00C93F9862}" type="slidenum">
              <a:rPr lang="en-GB" smtClean="0"/>
              <a:t>6</a:t>
            </a:fld>
            <a:endParaRPr lang="en-GB"/>
          </a:p>
        </p:txBody>
      </p:sp>
    </p:spTree>
    <p:extLst>
      <p:ext uri="{BB962C8B-B14F-4D97-AF65-F5344CB8AC3E}">
        <p14:creationId xmlns:p14="http://schemas.microsoft.com/office/powerpoint/2010/main" val="21494221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CAE131A6-3CFF-4CB9-99F1-EF00C93F9862}" type="slidenum">
              <a:rPr lang="en-GB" smtClean="0"/>
              <a:t>12</a:t>
            </a:fld>
            <a:endParaRPr lang="en-GB"/>
          </a:p>
        </p:txBody>
      </p:sp>
    </p:spTree>
    <p:extLst>
      <p:ext uri="{BB962C8B-B14F-4D97-AF65-F5344CB8AC3E}">
        <p14:creationId xmlns:p14="http://schemas.microsoft.com/office/powerpoint/2010/main" val="36840912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F2ACA3-DE24-CE18-9506-C25F37FC247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67BDED6A-FC61-2547-F513-69213D8CE89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6533F9C0-77D2-B57B-9DA4-F6EFE27A71D8}"/>
              </a:ext>
            </a:extLst>
          </p:cNvPr>
          <p:cNvSpPr>
            <a:spLocks noGrp="1"/>
          </p:cNvSpPr>
          <p:nvPr>
            <p:ph type="dt" sz="half" idx="10"/>
          </p:nvPr>
        </p:nvSpPr>
        <p:spPr/>
        <p:txBody>
          <a:bodyPr/>
          <a:lstStyle/>
          <a:p>
            <a:fld id="{57CB4271-6303-4677-814E-B6FD2EA2FBD7}" type="datetimeFigureOut">
              <a:rPr lang="en-GB" smtClean="0"/>
              <a:t>10/05/2023</a:t>
            </a:fld>
            <a:endParaRPr lang="en-GB"/>
          </a:p>
        </p:txBody>
      </p:sp>
      <p:sp>
        <p:nvSpPr>
          <p:cNvPr id="5" name="Footer Placeholder 4">
            <a:extLst>
              <a:ext uri="{FF2B5EF4-FFF2-40B4-BE49-F238E27FC236}">
                <a16:creationId xmlns:a16="http://schemas.microsoft.com/office/drawing/2014/main" id="{01FF00B8-3E02-A9BA-83A9-43FAD210C08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1144A47-B00C-C66C-7D34-497DD9FB2CC4}"/>
              </a:ext>
            </a:extLst>
          </p:cNvPr>
          <p:cNvSpPr>
            <a:spLocks noGrp="1"/>
          </p:cNvSpPr>
          <p:nvPr>
            <p:ph type="sldNum" sz="quarter" idx="12"/>
          </p:nvPr>
        </p:nvSpPr>
        <p:spPr/>
        <p:txBody>
          <a:bodyPr/>
          <a:lstStyle/>
          <a:p>
            <a:fld id="{B604C345-E76E-422C-970A-C453D771EF99}" type="slidenum">
              <a:rPr lang="en-GB" smtClean="0"/>
              <a:t>‹#›</a:t>
            </a:fld>
            <a:endParaRPr lang="en-GB"/>
          </a:p>
        </p:txBody>
      </p:sp>
    </p:spTree>
    <p:extLst>
      <p:ext uri="{BB962C8B-B14F-4D97-AF65-F5344CB8AC3E}">
        <p14:creationId xmlns:p14="http://schemas.microsoft.com/office/powerpoint/2010/main" val="30952133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7EB0C7-9A50-76AE-A0A7-FA70C5DCB1BC}"/>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EC026B4D-0FB0-1B78-6277-A0AB41DFCEB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8913E25-EA51-CCC4-7CB8-5107E5548562}"/>
              </a:ext>
            </a:extLst>
          </p:cNvPr>
          <p:cNvSpPr>
            <a:spLocks noGrp="1"/>
          </p:cNvSpPr>
          <p:nvPr>
            <p:ph type="dt" sz="half" idx="10"/>
          </p:nvPr>
        </p:nvSpPr>
        <p:spPr/>
        <p:txBody>
          <a:bodyPr/>
          <a:lstStyle/>
          <a:p>
            <a:fld id="{57CB4271-6303-4677-814E-B6FD2EA2FBD7}" type="datetimeFigureOut">
              <a:rPr lang="en-GB" smtClean="0"/>
              <a:t>10/05/2023</a:t>
            </a:fld>
            <a:endParaRPr lang="en-GB"/>
          </a:p>
        </p:txBody>
      </p:sp>
      <p:sp>
        <p:nvSpPr>
          <p:cNvPr id="5" name="Footer Placeholder 4">
            <a:extLst>
              <a:ext uri="{FF2B5EF4-FFF2-40B4-BE49-F238E27FC236}">
                <a16:creationId xmlns:a16="http://schemas.microsoft.com/office/drawing/2014/main" id="{B23D6FF8-9AF8-19E2-D835-616C43F35DB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A0DF7DF-EBBA-4C14-98DD-92AE57F35C34}"/>
              </a:ext>
            </a:extLst>
          </p:cNvPr>
          <p:cNvSpPr>
            <a:spLocks noGrp="1"/>
          </p:cNvSpPr>
          <p:nvPr>
            <p:ph type="sldNum" sz="quarter" idx="12"/>
          </p:nvPr>
        </p:nvSpPr>
        <p:spPr/>
        <p:txBody>
          <a:bodyPr/>
          <a:lstStyle/>
          <a:p>
            <a:fld id="{B604C345-E76E-422C-970A-C453D771EF99}" type="slidenum">
              <a:rPr lang="en-GB" smtClean="0"/>
              <a:t>‹#›</a:t>
            </a:fld>
            <a:endParaRPr lang="en-GB"/>
          </a:p>
        </p:txBody>
      </p:sp>
    </p:spTree>
    <p:extLst>
      <p:ext uri="{BB962C8B-B14F-4D97-AF65-F5344CB8AC3E}">
        <p14:creationId xmlns:p14="http://schemas.microsoft.com/office/powerpoint/2010/main" val="12168059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E368C47-BB4D-6AF7-7FDC-AEC5224296E4}"/>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098F8BC7-D7B3-B586-44F0-F8278B7DFAB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8940E3E-76B8-AADF-06F4-0981880059D5}"/>
              </a:ext>
            </a:extLst>
          </p:cNvPr>
          <p:cNvSpPr>
            <a:spLocks noGrp="1"/>
          </p:cNvSpPr>
          <p:nvPr>
            <p:ph type="dt" sz="half" idx="10"/>
          </p:nvPr>
        </p:nvSpPr>
        <p:spPr/>
        <p:txBody>
          <a:bodyPr/>
          <a:lstStyle/>
          <a:p>
            <a:fld id="{57CB4271-6303-4677-814E-B6FD2EA2FBD7}" type="datetimeFigureOut">
              <a:rPr lang="en-GB" smtClean="0"/>
              <a:t>10/05/2023</a:t>
            </a:fld>
            <a:endParaRPr lang="en-GB"/>
          </a:p>
        </p:txBody>
      </p:sp>
      <p:sp>
        <p:nvSpPr>
          <p:cNvPr id="5" name="Footer Placeholder 4">
            <a:extLst>
              <a:ext uri="{FF2B5EF4-FFF2-40B4-BE49-F238E27FC236}">
                <a16:creationId xmlns:a16="http://schemas.microsoft.com/office/drawing/2014/main" id="{C216AF43-AA91-17F7-6E0C-78A2E2D6B24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1508E99-ED57-1CD1-D7E2-5194418D1234}"/>
              </a:ext>
            </a:extLst>
          </p:cNvPr>
          <p:cNvSpPr>
            <a:spLocks noGrp="1"/>
          </p:cNvSpPr>
          <p:nvPr>
            <p:ph type="sldNum" sz="quarter" idx="12"/>
          </p:nvPr>
        </p:nvSpPr>
        <p:spPr/>
        <p:txBody>
          <a:bodyPr/>
          <a:lstStyle/>
          <a:p>
            <a:fld id="{B604C345-E76E-422C-970A-C453D771EF99}" type="slidenum">
              <a:rPr lang="en-GB" smtClean="0"/>
              <a:t>‹#›</a:t>
            </a:fld>
            <a:endParaRPr lang="en-GB"/>
          </a:p>
        </p:txBody>
      </p:sp>
    </p:spTree>
    <p:extLst>
      <p:ext uri="{BB962C8B-B14F-4D97-AF65-F5344CB8AC3E}">
        <p14:creationId xmlns:p14="http://schemas.microsoft.com/office/powerpoint/2010/main" val="16869719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Custom Layout">
    <p:spTree>
      <p:nvGrpSpPr>
        <p:cNvPr id="1" name=""/>
        <p:cNvGrpSpPr/>
        <p:nvPr/>
      </p:nvGrpSpPr>
      <p:grpSpPr>
        <a:xfrm>
          <a:off x="0" y="0"/>
          <a:ext cx="0" cy="0"/>
          <a:chOff x="0" y="0"/>
          <a:chExt cx="0" cy="0"/>
        </a:xfrm>
      </p:grpSpPr>
      <p:pic>
        <p:nvPicPr>
          <p:cNvPr id="8" name="Picture 7" descr="Lion PPT bkg Title Blank.jpg"/>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5414" y="0"/>
            <a:ext cx="12181172" cy="6858000"/>
          </a:xfrm>
          <a:prstGeom prst="rect">
            <a:avLst/>
          </a:prstGeom>
        </p:spPr>
      </p:pic>
      <p:sp>
        <p:nvSpPr>
          <p:cNvPr id="7" name="Title 1"/>
          <p:cNvSpPr>
            <a:spLocks noGrp="1"/>
          </p:cNvSpPr>
          <p:nvPr>
            <p:ph type="title" hasCustomPrompt="1"/>
          </p:nvPr>
        </p:nvSpPr>
        <p:spPr>
          <a:xfrm>
            <a:off x="963084" y="2485726"/>
            <a:ext cx="10363200" cy="1781474"/>
          </a:xfrm>
        </p:spPr>
        <p:txBody>
          <a:bodyPr anchor="ctr">
            <a:normAutofit/>
          </a:bodyPr>
          <a:lstStyle>
            <a:lvl1pPr algn="ctr">
              <a:defRPr sz="4400" b="1" i="0" cap="none">
                <a:solidFill>
                  <a:srgbClr val="09519E"/>
                </a:solidFill>
                <a:latin typeface="Calibri"/>
                <a:cs typeface="Calibri"/>
              </a:defRPr>
            </a:lvl1pPr>
          </a:lstStyle>
          <a:p>
            <a:r>
              <a:rPr lang="en-US" dirty="0"/>
              <a:t>Click to edit </a:t>
            </a:r>
            <a:br>
              <a:rPr lang="en-US" dirty="0"/>
            </a:br>
            <a:r>
              <a:rPr lang="en-US" dirty="0"/>
              <a:t>Master title style</a:t>
            </a:r>
          </a:p>
        </p:txBody>
      </p:sp>
    </p:spTree>
    <p:extLst>
      <p:ext uri="{BB962C8B-B14F-4D97-AF65-F5344CB8AC3E}">
        <p14:creationId xmlns:p14="http://schemas.microsoft.com/office/powerpoint/2010/main" val="15838306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92C528-34BA-480D-BD4F-F94DE3967EC0}"/>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F8AEEF0A-4CB0-DF92-7148-D42BB3A0A05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1FCEBC1-9CB7-BC6B-AA2C-79981794FC87}"/>
              </a:ext>
            </a:extLst>
          </p:cNvPr>
          <p:cNvSpPr>
            <a:spLocks noGrp="1"/>
          </p:cNvSpPr>
          <p:nvPr>
            <p:ph type="dt" sz="half" idx="10"/>
          </p:nvPr>
        </p:nvSpPr>
        <p:spPr/>
        <p:txBody>
          <a:bodyPr/>
          <a:lstStyle/>
          <a:p>
            <a:fld id="{57CB4271-6303-4677-814E-B6FD2EA2FBD7}" type="datetimeFigureOut">
              <a:rPr lang="en-GB" smtClean="0"/>
              <a:t>10/05/2023</a:t>
            </a:fld>
            <a:endParaRPr lang="en-GB"/>
          </a:p>
        </p:txBody>
      </p:sp>
      <p:sp>
        <p:nvSpPr>
          <p:cNvPr id="5" name="Footer Placeholder 4">
            <a:extLst>
              <a:ext uri="{FF2B5EF4-FFF2-40B4-BE49-F238E27FC236}">
                <a16:creationId xmlns:a16="http://schemas.microsoft.com/office/drawing/2014/main" id="{27DB2070-53C5-F15C-25E3-BBEEB1BA746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E93A4FB-1126-EC4C-F4C4-B52A02B86DAB}"/>
              </a:ext>
            </a:extLst>
          </p:cNvPr>
          <p:cNvSpPr>
            <a:spLocks noGrp="1"/>
          </p:cNvSpPr>
          <p:nvPr>
            <p:ph type="sldNum" sz="quarter" idx="12"/>
          </p:nvPr>
        </p:nvSpPr>
        <p:spPr/>
        <p:txBody>
          <a:bodyPr/>
          <a:lstStyle/>
          <a:p>
            <a:fld id="{B604C345-E76E-422C-970A-C453D771EF99}" type="slidenum">
              <a:rPr lang="en-GB" smtClean="0"/>
              <a:t>‹#›</a:t>
            </a:fld>
            <a:endParaRPr lang="en-GB"/>
          </a:p>
        </p:txBody>
      </p:sp>
    </p:spTree>
    <p:extLst>
      <p:ext uri="{BB962C8B-B14F-4D97-AF65-F5344CB8AC3E}">
        <p14:creationId xmlns:p14="http://schemas.microsoft.com/office/powerpoint/2010/main" val="20113411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E00F44-704D-8243-8484-4FF95E31915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890974D0-418D-6492-A865-DD80803D63A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B8E001F-05B0-0B32-501F-FF64F70756F7}"/>
              </a:ext>
            </a:extLst>
          </p:cNvPr>
          <p:cNvSpPr>
            <a:spLocks noGrp="1"/>
          </p:cNvSpPr>
          <p:nvPr>
            <p:ph type="dt" sz="half" idx="10"/>
          </p:nvPr>
        </p:nvSpPr>
        <p:spPr/>
        <p:txBody>
          <a:bodyPr/>
          <a:lstStyle/>
          <a:p>
            <a:fld id="{57CB4271-6303-4677-814E-B6FD2EA2FBD7}" type="datetimeFigureOut">
              <a:rPr lang="en-GB" smtClean="0"/>
              <a:t>10/05/2023</a:t>
            </a:fld>
            <a:endParaRPr lang="en-GB"/>
          </a:p>
        </p:txBody>
      </p:sp>
      <p:sp>
        <p:nvSpPr>
          <p:cNvPr id="5" name="Footer Placeholder 4">
            <a:extLst>
              <a:ext uri="{FF2B5EF4-FFF2-40B4-BE49-F238E27FC236}">
                <a16:creationId xmlns:a16="http://schemas.microsoft.com/office/drawing/2014/main" id="{1592B9C1-2A92-02A0-9C4F-736CD52022A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EF14355-3CD5-96FC-0787-63BBD2224DAB}"/>
              </a:ext>
            </a:extLst>
          </p:cNvPr>
          <p:cNvSpPr>
            <a:spLocks noGrp="1"/>
          </p:cNvSpPr>
          <p:nvPr>
            <p:ph type="sldNum" sz="quarter" idx="12"/>
          </p:nvPr>
        </p:nvSpPr>
        <p:spPr/>
        <p:txBody>
          <a:bodyPr/>
          <a:lstStyle/>
          <a:p>
            <a:fld id="{B604C345-E76E-422C-970A-C453D771EF99}" type="slidenum">
              <a:rPr lang="en-GB" smtClean="0"/>
              <a:t>‹#›</a:t>
            </a:fld>
            <a:endParaRPr lang="en-GB"/>
          </a:p>
        </p:txBody>
      </p:sp>
    </p:spTree>
    <p:extLst>
      <p:ext uri="{BB962C8B-B14F-4D97-AF65-F5344CB8AC3E}">
        <p14:creationId xmlns:p14="http://schemas.microsoft.com/office/powerpoint/2010/main" val="23025155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09B441-9E0E-A445-F972-CD233E573EFD}"/>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5AE1BB7C-A92A-F1F8-86DD-889447DE529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F7DCC6AC-AA01-AAD9-DEEE-B5FEA44EB70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C0D7EDA6-FAEA-E2E1-92B1-6ED87750D00C}"/>
              </a:ext>
            </a:extLst>
          </p:cNvPr>
          <p:cNvSpPr>
            <a:spLocks noGrp="1"/>
          </p:cNvSpPr>
          <p:nvPr>
            <p:ph type="dt" sz="half" idx="10"/>
          </p:nvPr>
        </p:nvSpPr>
        <p:spPr/>
        <p:txBody>
          <a:bodyPr/>
          <a:lstStyle/>
          <a:p>
            <a:fld id="{57CB4271-6303-4677-814E-B6FD2EA2FBD7}" type="datetimeFigureOut">
              <a:rPr lang="en-GB" smtClean="0"/>
              <a:t>10/05/2023</a:t>
            </a:fld>
            <a:endParaRPr lang="en-GB"/>
          </a:p>
        </p:txBody>
      </p:sp>
      <p:sp>
        <p:nvSpPr>
          <p:cNvPr id="6" name="Footer Placeholder 5">
            <a:extLst>
              <a:ext uri="{FF2B5EF4-FFF2-40B4-BE49-F238E27FC236}">
                <a16:creationId xmlns:a16="http://schemas.microsoft.com/office/drawing/2014/main" id="{A74B2449-9B46-EEE3-6D2E-051B987E756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9A82446-E20E-DF85-184C-E81247A343CD}"/>
              </a:ext>
            </a:extLst>
          </p:cNvPr>
          <p:cNvSpPr>
            <a:spLocks noGrp="1"/>
          </p:cNvSpPr>
          <p:nvPr>
            <p:ph type="sldNum" sz="quarter" idx="12"/>
          </p:nvPr>
        </p:nvSpPr>
        <p:spPr/>
        <p:txBody>
          <a:bodyPr/>
          <a:lstStyle/>
          <a:p>
            <a:fld id="{B604C345-E76E-422C-970A-C453D771EF99}" type="slidenum">
              <a:rPr lang="en-GB" smtClean="0"/>
              <a:t>‹#›</a:t>
            </a:fld>
            <a:endParaRPr lang="en-GB"/>
          </a:p>
        </p:txBody>
      </p:sp>
    </p:spTree>
    <p:extLst>
      <p:ext uri="{BB962C8B-B14F-4D97-AF65-F5344CB8AC3E}">
        <p14:creationId xmlns:p14="http://schemas.microsoft.com/office/powerpoint/2010/main" val="11228902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CD893B-E938-C6E4-7215-8CC362DCE688}"/>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6B908A5F-6739-CA41-3AE5-0469456CBA3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9534271-B46C-063B-ABF5-DB03F9BA899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E65C94B3-271D-DED5-5BE8-E8AC41EB2B8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00C4E75-722E-6A6C-969B-96A393DC88A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342DCBA6-64A4-120A-6AEF-56BC0564F008}"/>
              </a:ext>
            </a:extLst>
          </p:cNvPr>
          <p:cNvSpPr>
            <a:spLocks noGrp="1"/>
          </p:cNvSpPr>
          <p:nvPr>
            <p:ph type="dt" sz="half" idx="10"/>
          </p:nvPr>
        </p:nvSpPr>
        <p:spPr/>
        <p:txBody>
          <a:bodyPr/>
          <a:lstStyle/>
          <a:p>
            <a:fld id="{57CB4271-6303-4677-814E-B6FD2EA2FBD7}" type="datetimeFigureOut">
              <a:rPr lang="en-GB" smtClean="0"/>
              <a:t>10/05/2023</a:t>
            </a:fld>
            <a:endParaRPr lang="en-GB"/>
          </a:p>
        </p:txBody>
      </p:sp>
      <p:sp>
        <p:nvSpPr>
          <p:cNvPr id="8" name="Footer Placeholder 7">
            <a:extLst>
              <a:ext uri="{FF2B5EF4-FFF2-40B4-BE49-F238E27FC236}">
                <a16:creationId xmlns:a16="http://schemas.microsoft.com/office/drawing/2014/main" id="{18EBF9B8-4F91-DF94-CCF0-CE7AAC4C42FC}"/>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1EB7F613-441A-248D-B086-E05107123981}"/>
              </a:ext>
            </a:extLst>
          </p:cNvPr>
          <p:cNvSpPr>
            <a:spLocks noGrp="1"/>
          </p:cNvSpPr>
          <p:nvPr>
            <p:ph type="sldNum" sz="quarter" idx="12"/>
          </p:nvPr>
        </p:nvSpPr>
        <p:spPr/>
        <p:txBody>
          <a:bodyPr/>
          <a:lstStyle/>
          <a:p>
            <a:fld id="{B604C345-E76E-422C-970A-C453D771EF99}" type="slidenum">
              <a:rPr lang="en-GB" smtClean="0"/>
              <a:t>‹#›</a:t>
            </a:fld>
            <a:endParaRPr lang="en-GB"/>
          </a:p>
        </p:txBody>
      </p:sp>
    </p:spTree>
    <p:extLst>
      <p:ext uri="{BB962C8B-B14F-4D97-AF65-F5344CB8AC3E}">
        <p14:creationId xmlns:p14="http://schemas.microsoft.com/office/powerpoint/2010/main" val="36860627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B934E1-3E9D-8B09-8D42-8C580A36B531}"/>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F913F809-1808-8B54-2441-37063FC07B3B}"/>
              </a:ext>
            </a:extLst>
          </p:cNvPr>
          <p:cNvSpPr>
            <a:spLocks noGrp="1"/>
          </p:cNvSpPr>
          <p:nvPr>
            <p:ph type="dt" sz="half" idx="10"/>
          </p:nvPr>
        </p:nvSpPr>
        <p:spPr/>
        <p:txBody>
          <a:bodyPr/>
          <a:lstStyle/>
          <a:p>
            <a:fld id="{57CB4271-6303-4677-814E-B6FD2EA2FBD7}" type="datetimeFigureOut">
              <a:rPr lang="en-GB" smtClean="0"/>
              <a:t>10/05/2023</a:t>
            </a:fld>
            <a:endParaRPr lang="en-GB"/>
          </a:p>
        </p:txBody>
      </p:sp>
      <p:sp>
        <p:nvSpPr>
          <p:cNvPr id="4" name="Footer Placeholder 3">
            <a:extLst>
              <a:ext uri="{FF2B5EF4-FFF2-40B4-BE49-F238E27FC236}">
                <a16:creationId xmlns:a16="http://schemas.microsoft.com/office/drawing/2014/main" id="{3B17FF09-13FD-8CF5-31E4-2034FEA893DE}"/>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4C05E0E6-6DCA-BC0E-528A-D44C62385CC7}"/>
              </a:ext>
            </a:extLst>
          </p:cNvPr>
          <p:cNvSpPr>
            <a:spLocks noGrp="1"/>
          </p:cNvSpPr>
          <p:nvPr>
            <p:ph type="sldNum" sz="quarter" idx="12"/>
          </p:nvPr>
        </p:nvSpPr>
        <p:spPr/>
        <p:txBody>
          <a:bodyPr/>
          <a:lstStyle/>
          <a:p>
            <a:fld id="{B604C345-E76E-422C-970A-C453D771EF99}" type="slidenum">
              <a:rPr lang="en-GB" smtClean="0"/>
              <a:t>‹#›</a:t>
            </a:fld>
            <a:endParaRPr lang="en-GB"/>
          </a:p>
        </p:txBody>
      </p:sp>
    </p:spTree>
    <p:extLst>
      <p:ext uri="{BB962C8B-B14F-4D97-AF65-F5344CB8AC3E}">
        <p14:creationId xmlns:p14="http://schemas.microsoft.com/office/powerpoint/2010/main" val="30838499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5B1BE57-239E-242F-F4FB-C4D3C1FF4A72}"/>
              </a:ext>
            </a:extLst>
          </p:cNvPr>
          <p:cNvSpPr>
            <a:spLocks noGrp="1"/>
          </p:cNvSpPr>
          <p:nvPr>
            <p:ph type="dt" sz="half" idx="10"/>
          </p:nvPr>
        </p:nvSpPr>
        <p:spPr/>
        <p:txBody>
          <a:bodyPr/>
          <a:lstStyle/>
          <a:p>
            <a:fld id="{57CB4271-6303-4677-814E-B6FD2EA2FBD7}" type="datetimeFigureOut">
              <a:rPr lang="en-GB" smtClean="0"/>
              <a:t>10/05/2023</a:t>
            </a:fld>
            <a:endParaRPr lang="en-GB"/>
          </a:p>
        </p:txBody>
      </p:sp>
      <p:sp>
        <p:nvSpPr>
          <p:cNvPr id="3" name="Footer Placeholder 2">
            <a:extLst>
              <a:ext uri="{FF2B5EF4-FFF2-40B4-BE49-F238E27FC236}">
                <a16:creationId xmlns:a16="http://schemas.microsoft.com/office/drawing/2014/main" id="{8839A221-8CB6-7626-AA1D-F8B8793FBC62}"/>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463B4FDB-4F5C-ADA7-4C68-423D75A61A29}"/>
              </a:ext>
            </a:extLst>
          </p:cNvPr>
          <p:cNvSpPr>
            <a:spLocks noGrp="1"/>
          </p:cNvSpPr>
          <p:nvPr>
            <p:ph type="sldNum" sz="quarter" idx="12"/>
          </p:nvPr>
        </p:nvSpPr>
        <p:spPr/>
        <p:txBody>
          <a:bodyPr/>
          <a:lstStyle/>
          <a:p>
            <a:fld id="{B604C345-E76E-422C-970A-C453D771EF99}" type="slidenum">
              <a:rPr lang="en-GB" smtClean="0"/>
              <a:t>‹#›</a:t>
            </a:fld>
            <a:endParaRPr lang="en-GB"/>
          </a:p>
        </p:txBody>
      </p:sp>
    </p:spTree>
    <p:extLst>
      <p:ext uri="{BB962C8B-B14F-4D97-AF65-F5344CB8AC3E}">
        <p14:creationId xmlns:p14="http://schemas.microsoft.com/office/powerpoint/2010/main" val="21649336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04B462-974A-0876-6755-9BE66DF508C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E2968BA6-1646-0386-339C-A4592D9183A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842D2CB2-550A-C873-8401-90B210B5EEC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637BB64-FBED-A181-88F7-1C4D94379AE9}"/>
              </a:ext>
            </a:extLst>
          </p:cNvPr>
          <p:cNvSpPr>
            <a:spLocks noGrp="1"/>
          </p:cNvSpPr>
          <p:nvPr>
            <p:ph type="dt" sz="half" idx="10"/>
          </p:nvPr>
        </p:nvSpPr>
        <p:spPr/>
        <p:txBody>
          <a:bodyPr/>
          <a:lstStyle/>
          <a:p>
            <a:fld id="{57CB4271-6303-4677-814E-B6FD2EA2FBD7}" type="datetimeFigureOut">
              <a:rPr lang="en-GB" smtClean="0"/>
              <a:t>10/05/2023</a:t>
            </a:fld>
            <a:endParaRPr lang="en-GB"/>
          </a:p>
        </p:txBody>
      </p:sp>
      <p:sp>
        <p:nvSpPr>
          <p:cNvPr id="6" name="Footer Placeholder 5">
            <a:extLst>
              <a:ext uri="{FF2B5EF4-FFF2-40B4-BE49-F238E27FC236}">
                <a16:creationId xmlns:a16="http://schemas.microsoft.com/office/drawing/2014/main" id="{6136A2DE-2226-92AC-D501-A8F22320CC9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BBCCDDD6-C83A-4197-4F80-EA520C621768}"/>
              </a:ext>
            </a:extLst>
          </p:cNvPr>
          <p:cNvSpPr>
            <a:spLocks noGrp="1"/>
          </p:cNvSpPr>
          <p:nvPr>
            <p:ph type="sldNum" sz="quarter" idx="12"/>
          </p:nvPr>
        </p:nvSpPr>
        <p:spPr/>
        <p:txBody>
          <a:bodyPr/>
          <a:lstStyle/>
          <a:p>
            <a:fld id="{B604C345-E76E-422C-970A-C453D771EF99}" type="slidenum">
              <a:rPr lang="en-GB" smtClean="0"/>
              <a:t>‹#›</a:t>
            </a:fld>
            <a:endParaRPr lang="en-GB"/>
          </a:p>
        </p:txBody>
      </p:sp>
    </p:spTree>
    <p:extLst>
      <p:ext uri="{BB962C8B-B14F-4D97-AF65-F5344CB8AC3E}">
        <p14:creationId xmlns:p14="http://schemas.microsoft.com/office/powerpoint/2010/main" val="9131993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D967D3-7359-4695-E238-F93453F3C5B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1FE7377E-8E6F-B998-090D-FCE730B5E07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896520D8-2210-9E0C-3E3C-7CA4655990A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8AE6A6F-14DF-CAC2-1F53-61F9EE89209C}"/>
              </a:ext>
            </a:extLst>
          </p:cNvPr>
          <p:cNvSpPr>
            <a:spLocks noGrp="1"/>
          </p:cNvSpPr>
          <p:nvPr>
            <p:ph type="dt" sz="half" idx="10"/>
          </p:nvPr>
        </p:nvSpPr>
        <p:spPr/>
        <p:txBody>
          <a:bodyPr/>
          <a:lstStyle/>
          <a:p>
            <a:fld id="{57CB4271-6303-4677-814E-B6FD2EA2FBD7}" type="datetimeFigureOut">
              <a:rPr lang="en-GB" smtClean="0"/>
              <a:t>10/05/2023</a:t>
            </a:fld>
            <a:endParaRPr lang="en-GB"/>
          </a:p>
        </p:txBody>
      </p:sp>
      <p:sp>
        <p:nvSpPr>
          <p:cNvPr id="6" name="Footer Placeholder 5">
            <a:extLst>
              <a:ext uri="{FF2B5EF4-FFF2-40B4-BE49-F238E27FC236}">
                <a16:creationId xmlns:a16="http://schemas.microsoft.com/office/drawing/2014/main" id="{AC0EF35D-7657-9D41-6272-95C6B56B25D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C8B314E-199D-BF2E-BF5E-4AE12045BBF1}"/>
              </a:ext>
            </a:extLst>
          </p:cNvPr>
          <p:cNvSpPr>
            <a:spLocks noGrp="1"/>
          </p:cNvSpPr>
          <p:nvPr>
            <p:ph type="sldNum" sz="quarter" idx="12"/>
          </p:nvPr>
        </p:nvSpPr>
        <p:spPr/>
        <p:txBody>
          <a:bodyPr/>
          <a:lstStyle/>
          <a:p>
            <a:fld id="{B604C345-E76E-422C-970A-C453D771EF99}" type="slidenum">
              <a:rPr lang="en-GB" smtClean="0"/>
              <a:t>‹#›</a:t>
            </a:fld>
            <a:endParaRPr lang="en-GB"/>
          </a:p>
        </p:txBody>
      </p:sp>
    </p:spTree>
    <p:extLst>
      <p:ext uri="{BB962C8B-B14F-4D97-AF65-F5344CB8AC3E}">
        <p14:creationId xmlns:p14="http://schemas.microsoft.com/office/powerpoint/2010/main" val="2552580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CC1D3EB-E318-9D64-3FD8-E934FA9E9BE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0D53D9DC-ED65-F940-50C7-151E854BE0F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100DF5C-D2CC-595B-DCF4-2C4DA84A406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7CB4271-6303-4677-814E-B6FD2EA2FBD7}" type="datetimeFigureOut">
              <a:rPr lang="en-GB" smtClean="0"/>
              <a:t>10/05/2023</a:t>
            </a:fld>
            <a:endParaRPr lang="en-GB"/>
          </a:p>
        </p:txBody>
      </p:sp>
      <p:sp>
        <p:nvSpPr>
          <p:cNvPr id="5" name="Footer Placeholder 4">
            <a:extLst>
              <a:ext uri="{FF2B5EF4-FFF2-40B4-BE49-F238E27FC236}">
                <a16:creationId xmlns:a16="http://schemas.microsoft.com/office/drawing/2014/main" id="{5C6629AA-F2E8-9AE7-3022-E02D9E0EC1F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B549863B-E136-60D5-0497-48AD563B059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04C345-E76E-422C-970A-C453D771EF99}" type="slidenum">
              <a:rPr lang="en-GB" smtClean="0"/>
              <a:t>‹#›</a:t>
            </a:fld>
            <a:endParaRPr lang="en-GB"/>
          </a:p>
        </p:txBody>
      </p:sp>
    </p:spTree>
    <p:extLst>
      <p:ext uri="{BB962C8B-B14F-4D97-AF65-F5344CB8AC3E}">
        <p14:creationId xmlns:p14="http://schemas.microsoft.com/office/powerpoint/2010/main" val="31899479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6CAAC4-275F-FDB9-6710-08F85038566A}"/>
              </a:ext>
            </a:extLst>
          </p:cNvPr>
          <p:cNvSpPr>
            <a:spLocks noGrp="1"/>
          </p:cNvSpPr>
          <p:nvPr>
            <p:ph type="title"/>
          </p:nvPr>
        </p:nvSpPr>
        <p:spPr/>
        <p:txBody>
          <a:bodyPr>
            <a:normAutofit fontScale="90000"/>
          </a:bodyPr>
          <a:lstStyle/>
          <a:p>
            <a:r>
              <a:rPr lang="en-GB" dirty="0"/>
              <a:t>Multiple District 105</a:t>
            </a:r>
            <a:br>
              <a:rPr lang="en-GB" dirty="0"/>
            </a:br>
            <a:r>
              <a:rPr lang="en-GB" dirty="0"/>
              <a:t>Insurance</a:t>
            </a:r>
            <a:br>
              <a:rPr lang="en-GB" dirty="0"/>
            </a:br>
            <a:br>
              <a:rPr lang="en-GB" dirty="0"/>
            </a:br>
            <a:r>
              <a:rPr lang="en-GB" sz="4400" dirty="0"/>
              <a:t>Guidelines and information 2023</a:t>
            </a:r>
            <a:br>
              <a:rPr lang="en-GB" sz="4400" dirty="0"/>
            </a:br>
            <a:endParaRPr lang="en-GB" dirty="0"/>
          </a:p>
        </p:txBody>
      </p:sp>
      <p:pic>
        <p:nvPicPr>
          <p:cNvPr id="3" name="Picture 3" descr="C:\Documents and Settings\Owner\My Documents\GMT\Presentations\lionlogo_2c[1].gif">
            <a:extLst>
              <a:ext uri="{FF2B5EF4-FFF2-40B4-BE49-F238E27FC236}">
                <a16:creationId xmlns:a16="http://schemas.microsoft.com/office/drawing/2014/main" id="{CCA340F6-0638-6CDF-3075-F63358F15B6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518042" y="5432792"/>
            <a:ext cx="1257300" cy="1162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804636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E67B78-5351-A663-6E7B-99C4BC50D5F5}"/>
              </a:ext>
            </a:extLst>
          </p:cNvPr>
          <p:cNvSpPr>
            <a:spLocks noGrp="1"/>
          </p:cNvSpPr>
          <p:nvPr>
            <p:ph type="title"/>
          </p:nvPr>
        </p:nvSpPr>
        <p:spPr>
          <a:xfrm>
            <a:off x="1354014" y="2485726"/>
            <a:ext cx="9972269" cy="1781474"/>
          </a:xfrm>
        </p:spPr>
        <p:txBody>
          <a:bodyPr>
            <a:normAutofit fontScale="90000"/>
          </a:bodyPr>
          <a:lstStyle/>
          <a:p>
            <a:pPr algn="l"/>
            <a:r>
              <a:rPr lang="en-GB" sz="3600" dirty="0"/>
              <a:t>Indemnity of Third Parties</a:t>
            </a:r>
            <a:br>
              <a:rPr lang="en-GB" sz="3600" dirty="0"/>
            </a:br>
            <a:r>
              <a:rPr lang="en-GB" sz="3600" dirty="0"/>
              <a:t>We cannot Indemnify any third party, even if it is stated in their paperwork. Ideally it should be removed.</a:t>
            </a:r>
            <a:br>
              <a:rPr lang="en-GB" sz="3600" dirty="0"/>
            </a:br>
            <a:r>
              <a:rPr lang="en-GB" sz="3600" dirty="0"/>
              <a:t>We cannot indemnify and group such as a parish council or stall holder.</a:t>
            </a:r>
            <a:br>
              <a:rPr lang="en-GB" sz="4400" dirty="0"/>
            </a:br>
            <a:endParaRPr lang="en-GB" dirty="0"/>
          </a:p>
        </p:txBody>
      </p:sp>
    </p:spTree>
    <p:extLst>
      <p:ext uri="{BB962C8B-B14F-4D97-AF65-F5344CB8AC3E}">
        <p14:creationId xmlns:p14="http://schemas.microsoft.com/office/powerpoint/2010/main" val="6412849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060817-ABAA-A6C7-34B7-C1015846E491}"/>
              </a:ext>
            </a:extLst>
          </p:cNvPr>
          <p:cNvSpPr>
            <a:spLocks noGrp="1"/>
          </p:cNvSpPr>
          <p:nvPr>
            <p:ph type="title"/>
          </p:nvPr>
        </p:nvSpPr>
        <p:spPr>
          <a:xfrm>
            <a:off x="1055076" y="2567354"/>
            <a:ext cx="10271207" cy="1699846"/>
          </a:xfrm>
        </p:spPr>
        <p:txBody>
          <a:bodyPr>
            <a:noAutofit/>
          </a:bodyPr>
          <a:lstStyle/>
          <a:p>
            <a:pPr algn="l"/>
            <a:r>
              <a:rPr lang="en-GB" sz="3200" dirty="0"/>
              <a:t>Sole Lions Events</a:t>
            </a:r>
            <a:br>
              <a:rPr lang="en-GB" sz="3200" dirty="0"/>
            </a:br>
            <a:br>
              <a:rPr lang="en-GB" sz="3200" dirty="0"/>
            </a:br>
            <a:r>
              <a:rPr lang="en-GB" sz="3200" dirty="0">
                <a:latin typeface="Arial" panose="020B0604020202020204" pitchFamily="34" charset="0"/>
                <a:cs typeface="Arial" panose="020B0604020202020204" pitchFamily="34" charset="0"/>
              </a:rPr>
              <a:t>If the proceeds go into a Lions account fully, then we pay for any claim, but, if an event is split between other groups and Lions the claim would be split equally.</a:t>
            </a:r>
            <a:br>
              <a:rPr lang="en-GB" sz="3200" dirty="0">
                <a:latin typeface="Arial" panose="020B0604020202020204" pitchFamily="34" charset="0"/>
                <a:cs typeface="Arial" panose="020B0604020202020204" pitchFamily="34" charset="0"/>
              </a:rPr>
            </a:br>
            <a:r>
              <a:rPr lang="en-GB" sz="3200" dirty="0">
                <a:latin typeface="Arial" panose="020B0604020202020204" pitchFamily="34" charset="0"/>
                <a:cs typeface="Arial" panose="020B0604020202020204" pitchFamily="34" charset="0"/>
              </a:rPr>
              <a:t>However no committee can be setup, if so the individual insurance is required</a:t>
            </a:r>
            <a:endParaRPr lang="en-GB" sz="3200" dirty="0"/>
          </a:p>
        </p:txBody>
      </p:sp>
    </p:spTree>
    <p:extLst>
      <p:ext uri="{BB962C8B-B14F-4D97-AF65-F5344CB8AC3E}">
        <p14:creationId xmlns:p14="http://schemas.microsoft.com/office/powerpoint/2010/main" val="11795517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060817-ABAA-A6C7-34B7-C1015846E491}"/>
              </a:ext>
            </a:extLst>
          </p:cNvPr>
          <p:cNvSpPr>
            <a:spLocks noGrp="1"/>
          </p:cNvSpPr>
          <p:nvPr>
            <p:ph type="title"/>
          </p:nvPr>
        </p:nvSpPr>
        <p:spPr/>
        <p:txBody>
          <a:bodyPr>
            <a:normAutofit fontScale="90000"/>
          </a:bodyPr>
          <a:lstStyle/>
          <a:p>
            <a:pPr algn="l"/>
            <a:r>
              <a:rPr lang="en-GB" dirty="0"/>
              <a:t>Santa Sleigh</a:t>
            </a:r>
            <a:br>
              <a:rPr lang="en-GB" dirty="0"/>
            </a:br>
            <a:br>
              <a:rPr lang="en-GB" dirty="0"/>
            </a:br>
            <a:r>
              <a:rPr lang="en-GB" dirty="0"/>
              <a:t>Information a</a:t>
            </a:r>
            <a:r>
              <a:rPr lang="en-GB" sz="4400" dirty="0"/>
              <a:t>s per MD website.</a:t>
            </a:r>
            <a:br>
              <a:rPr lang="en-GB" sz="4400" dirty="0"/>
            </a:br>
            <a:r>
              <a:rPr lang="en-GB" sz="4400" dirty="0"/>
              <a:t>Additional cover </a:t>
            </a:r>
            <a:r>
              <a:rPr lang="en-GB" u="sng" dirty="0"/>
              <a:t>must</a:t>
            </a:r>
            <a:r>
              <a:rPr lang="en-GB" dirty="0"/>
              <a:t> be </a:t>
            </a:r>
            <a:r>
              <a:rPr lang="en-GB" sz="4400" dirty="0"/>
              <a:t>purchased: £28.00 per day in 2022-23</a:t>
            </a:r>
            <a:br>
              <a:rPr lang="en-GB" sz="4400" dirty="0"/>
            </a:br>
            <a:endParaRPr lang="en-GB" dirty="0"/>
          </a:p>
        </p:txBody>
      </p:sp>
    </p:spTree>
    <p:extLst>
      <p:ext uri="{BB962C8B-B14F-4D97-AF65-F5344CB8AC3E}">
        <p14:creationId xmlns:p14="http://schemas.microsoft.com/office/powerpoint/2010/main" val="29621970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060817-ABAA-A6C7-34B7-C1015846E491}"/>
              </a:ext>
            </a:extLst>
          </p:cNvPr>
          <p:cNvSpPr>
            <a:spLocks noGrp="1"/>
          </p:cNvSpPr>
          <p:nvPr>
            <p:ph type="title"/>
          </p:nvPr>
        </p:nvSpPr>
        <p:spPr/>
        <p:txBody>
          <a:bodyPr>
            <a:normAutofit fontScale="90000"/>
          </a:bodyPr>
          <a:lstStyle/>
          <a:p>
            <a:pPr algn="l"/>
            <a:r>
              <a:rPr lang="en-GB" sz="3600" dirty="0"/>
              <a:t>Equipment Securely Stored</a:t>
            </a:r>
            <a:br>
              <a:rPr lang="en-GB" sz="3600" dirty="0"/>
            </a:br>
            <a:br>
              <a:rPr lang="en-GB" sz="3600" dirty="0"/>
            </a:br>
            <a:r>
              <a:rPr lang="en-GB" sz="3600" dirty="0"/>
              <a:t>As required for household insurance, as for break in cover.</a:t>
            </a:r>
            <a:br>
              <a:rPr lang="en-GB" sz="3600" dirty="0"/>
            </a:br>
            <a:r>
              <a:rPr lang="en-GB" sz="3600" dirty="0"/>
              <a:t>Good security is required. If in doubt, ask.</a:t>
            </a:r>
            <a:br>
              <a:rPr lang="en-GB" sz="4400" dirty="0"/>
            </a:br>
            <a:endParaRPr lang="en-GB" dirty="0"/>
          </a:p>
        </p:txBody>
      </p:sp>
    </p:spTree>
    <p:extLst>
      <p:ext uri="{BB962C8B-B14F-4D97-AF65-F5344CB8AC3E}">
        <p14:creationId xmlns:p14="http://schemas.microsoft.com/office/powerpoint/2010/main" val="19535809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060817-ABAA-A6C7-34B7-C1015846E491}"/>
              </a:ext>
            </a:extLst>
          </p:cNvPr>
          <p:cNvSpPr>
            <a:spLocks noGrp="1"/>
          </p:cNvSpPr>
          <p:nvPr>
            <p:ph type="title"/>
          </p:nvPr>
        </p:nvSpPr>
        <p:spPr/>
        <p:txBody>
          <a:bodyPr>
            <a:normAutofit fontScale="90000"/>
          </a:bodyPr>
          <a:lstStyle/>
          <a:p>
            <a:pPr algn="l"/>
            <a:br>
              <a:rPr lang="en-GB" sz="4400" dirty="0"/>
            </a:br>
            <a:r>
              <a:rPr lang="en-GB" dirty="0"/>
              <a:t>Open Theft Cover</a:t>
            </a:r>
            <a:br>
              <a:rPr lang="en-GB" dirty="0"/>
            </a:br>
            <a:br>
              <a:rPr lang="en-GB" dirty="0"/>
            </a:br>
            <a:r>
              <a:rPr lang="en-GB" sz="4400" dirty="0"/>
              <a:t>Excess is generally for such items as mobile toilets, mobile generators.</a:t>
            </a:r>
            <a:br>
              <a:rPr lang="en-GB" sz="4400" dirty="0"/>
            </a:br>
            <a:r>
              <a:rPr lang="en-GB" sz="4400" dirty="0"/>
              <a:t>Equipment </a:t>
            </a:r>
            <a:r>
              <a:rPr lang="en-GB" sz="4400" u="sng" dirty="0"/>
              <a:t>must</a:t>
            </a:r>
            <a:r>
              <a:rPr lang="en-GB" sz="4400" dirty="0"/>
              <a:t> be secured away when no personnel are on site; you can build a compound and have security staff, but, still need to purchase cover.</a:t>
            </a:r>
            <a:br>
              <a:rPr lang="en-GB" sz="4400" dirty="0"/>
            </a:br>
            <a:endParaRPr lang="en-GB" dirty="0"/>
          </a:p>
        </p:txBody>
      </p:sp>
    </p:spTree>
    <p:extLst>
      <p:ext uri="{BB962C8B-B14F-4D97-AF65-F5344CB8AC3E}">
        <p14:creationId xmlns:p14="http://schemas.microsoft.com/office/powerpoint/2010/main" val="25023287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060817-ABAA-A6C7-34B7-C1015846E491}"/>
              </a:ext>
            </a:extLst>
          </p:cNvPr>
          <p:cNvSpPr>
            <a:spLocks noGrp="1"/>
          </p:cNvSpPr>
          <p:nvPr>
            <p:ph type="title"/>
          </p:nvPr>
        </p:nvSpPr>
        <p:spPr>
          <a:xfrm>
            <a:off x="1723293" y="3235569"/>
            <a:ext cx="9970476" cy="1031631"/>
          </a:xfrm>
        </p:spPr>
        <p:txBody>
          <a:bodyPr>
            <a:normAutofit fontScale="90000"/>
          </a:bodyPr>
          <a:lstStyle/>
          <a:p>
            <a:pPr algn="l"/>
            <a:r>
              <a:rPr lang="en-GB" sz="3600" dirty="0"/>
              <a:t>Excess on Equipment</a:t>
            </a:r>
            <a:br>
              <a:rPr lang="en-GB" sz="3600" dirty="0"/>
            </a:br>
            <a:br>
              <a:rPr lang="en-GB" sz="3600" dirty="0"/>
            </a:br>
            <a:r>
              <a:rPr lang="en-GB" sz="3600" dirty="0"/>
              <a:t>£300 on all equipment.</a:t>
            </a:r>
            <a:br>
              <a:rPr lang="en-GB" sz="3600" dirty="0"/>
            </a:br>
            <a:r>
              <a:rPr lang="en-GB" sz="3600" dirty="0"/>
              <a:t>Equipment cover is required if value is over £20,000</a:t>
            </a:r>
            <a:br>
              <a:rPr lang="en-GB" sz="3600" dirty="0"/>
            </a:br>
            <a:br>
              <a:rPr lang="en-GB" sz="3600" dirty="0"/>
            </a:br>
            <a:r>
              <a:rPr lang="en-GB" sz="3600" dirty="0"/>
              <a:t>Hired in Cover</a:t>
            </a:r>
            <a:br>
              <a:rPr lang="en-GB" sz="3600" dirty="0"/>
            </a:br>
            <a:br>
              <a:rPr lang="en-GB" sz="3600" dirty="0"/>
            </a:br>
            <a:r>
              <a:rPr lang="en-GB" sz="3600" dirty="0"/>
              <a:t>Purchase cover from either the supplier, or through the MD.</a:t>
            </a:r>
            <a:br>
              <a:rPr lang="en-GB" sz="3600" dirty="0"/>
            </a:br>
            <a:br>
              <a:rPr lang="en-GB" sz="3600" dirty="0"/>
            </a:br>
            <a:endParaRPr lang="en-GB" sz="3600" dirty="0"/>
          </a:p>
        </p:txBody>
      </p:sp>
    </p:spTree>
    <p:extLst>
      <p:ext uri="{BB962C8B-B14F-4D97-AF65-F5344CB8AC3E}">
        <p14:creationId xmlns:p14="http://schemas.microsoft.com/office/powerpoint/2010/main" val="368444602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060817-ABAA-A6C7-34B7-C1015846E491}"/>
              </a:ext>
            </a:extLst>
          </p:cNvPr>
          <p:cNvSpPr>
            <a:spLocks noGrp="1"/>
          </p:cNvSpPr>
          <p:nvPr>
            <p:ph type="title"/>
          </p:nvPr>
        </p:nvSpPr>
        <p:spPr>
          <a:xfrm>
            <a:off x="1301262" y="4044462"/>
            <a:ext cx="10025022" cy="222737"/>
          </a:xfrm>
        </p:spPr>
        <p:txBody>
          <a:bodyPr>
            <a:normAutofit fontScale="90000"/>
          </a:bodyPr>
          <a:lstStyle/>
          <a:p>
            <a:pPr algn="l"/>
            <a:r>
              <a:rPr lang="en-GB" sz="3600" dirty="0"/>
              <a:t>Fireworks</a:t>
            </a:r>
            <a:br>
              <a:rPr lang="en-GB" sz="3600" dirty="0"/>
            </a:br>
            <a:br>
              <a:rPr lang="en-GB" sz="3600" dirty="0"/>
            </a:br>
            <a:r>
              <a:rPr lang="en-GB" sz="3600" dirty="0"/>
              <a:t>Individuals </a:t>
            </a:r>
            <a:r>
              <a:rPr lang="en-GB" sz="3600" u="sng" dirty="0"/>
              <a:t>must</a:t>
            </a:r>
            <a:r>
              <a:rPr lang="en-GB" sz="3600" dirty="0"/>
              <a:t> be qualified to set off fireworks, a professional certificate is required; no training NO COVER.</a:t>
            </a:r>
            <a:br>
              <a:rPr lang="en-GB" sz="3600" dirty="0"/>
            </a:br>
            <a:r>
              <a:rPr lang="en-GB" sz="3600" dirty="0"/>
              <a:t>Risk assessments must be comprehensive.</a:t>
            </a:r>
            <a:br>
              <a:rPr lang="en-GB" sz="3600" dirty="0"/>
            </a:br>
            <a:r>
              <a:rPr lang="en-GB" sz="3600" dirty="0"/>
              <a:t>Bonfire celebrations are covered, but not fireworks.</a:t>
            </a:r>
            <a:br>
              <a:rPr lang="en-GB" sz="3600" dirty="0"/>
            </a:br>
            <a:br>
              <a:rPr lang="en-GB" sz="3600" dirty="0"/>
            </a:br>
            <a:r>
              <a:rPr lang="en-GB" sz="3600" dirty="0"/>
              <a:t>MD policy is for Clubs to utilise professional fireworks companies.</a:t>
            </a:r>
            <a:br>
              <a:rPr lang="en-GB" sz="4400" dirty="0"/>
            </a:br>
            <a:endParaRPr lang="en-GB" dirty="0"/>
          </a:p>
        </p:txBody>
      </p:sp>
    </p:spTree>
    <p:extLst>
      <p:ext uri="{BB962C8B-B14F-4D97-AF65-F5344CB8AC3E}">
        <p14:creationId xmlns:p14="http://schemas.microsoft.com/office/powerpoint/2010/main" val="410494952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060817-ABAA-A6C7-34B7-C1015846E491}"/>
              </a:ext>
            </a:extLst>
          </p:cNvPr>
          <p:cNvSpPr>
            <a:spLocks noGrp="1"/>
          </p:cNvSpPr>
          <p:nvPr>
            <p:ph type="title"/>
          </p:nvPr>
        </p:nvSpPr>
        <p:spPr/>
        <p:txBody>
          <a:bodyPr>
            <a:normAutofit fontScale="90000"/>
          </a:bodyPr>
          <a:lstStyle/>
          <a:p>
            <a:pPr algn="l"/>
            <a:r>
              <a:rPr lang="en-GB" sz="4000" dirty="0"/>
              <a:t>Medical Testing</a:t>
            </a:r>
            <a:br>
              <a:rPr lang="en-GB" sz="4000" dirty="0"/>
            </a:br>
            <a:br>
              <a:rPr lang="en-GB" sz="4000" dirty="0"/>
            </a:br>
            <a:r>
              <a:rPr lang="en-GB" sz="4000" dirty="0"/>
              <a:t>No cover is included in the Lions insurance.</a:t>
            </a:r>
            <a:br>
              <a:rPr lang="en-GB" sz="4000" dirty="0"/>
            </a:br>
            <a:r>
              <a:rPr lang="en-GB" sz="4000" dirty="0"/>
              <a:t>Medical personal must have their own cover.</a:t>
            </a:r>
            <a:br>
              <a:rPr lang="en-GB" sz="4400" dirty="0"/>
            </a:br>
            <a:endParaRPr lang="en-GB" dirty="0"/>
          </a:p>
        </p:txBody>
      </p:sp>
    </p:spTree>
    <p:extLst>
      <p:ext uri="{BB962C8B-B14F-4D97-AF65-F5344CB8AC3E}">
        <p14:creationId xmlns:p14="http://schemas.microsoft.com/office/powerpoint/2010/main" val="318387290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060817-ABAA-A6C7-34B7-C1015846E491}"/>
              </a:ext>
            </a:extLst>
          </p:cNvPr>
          <p:cNvSpPr>
            <a:spLocks noGrp="1"/>
          </p:cNvSpPr>
          <p:nvPr>
            <p:ph type="title"/>
          </p:nvPr>
        </p:nvSpPr>
        <p:spPr/>
        <p:txBody>
          <a:bodyPr>
            <a:noAutofit/>
          </a:bodyPr>
          <a:lstStyle/>
          <a:p>
            <a:pPr algn="l"/>
            <a:r>
              <a:rPr lang="en-GB" sz="3600" dirty="0"/>
              <a:t>Buildings Cover</a:t>
            </a:r>
            <a:br>
              <a:rPr lang="en-GB" sz="3600" dirty="0"/>
            </a:br>
            <a:br>
              <a:rPr lang="en-GB" sz="3600" dirty="0"/>
            </a:br>
            <a:r>
              <a:rPr lang="en-GB" sz="3600" dirty="0"/>
              <a:t>There is no cover for buildings, separate insurance is required: this also covers caravans, play areas etc used by clubs.</a:t>
            </a:r>
            <a:br>
              <a:rPr lang="en-GB" sz="3600" dirty="0"/>
            </a:br>
            <a:endParaRPr lang="en-GB" sz="3600" dirty="0"/>
          </a:p>
        </p:txBody>
      </p:sp>
    </p:spTree>
    <p:extLst>
      <p:ext uri="{BB962C8B-B14F-4D97-AF65-F5344CB8AC3E}">
        <p14:creationId xmlns:p14="http://schemas.microsoft.com/office/powerpoint/2010/main" val="33144697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060817-ABAA-A6C7-34B7-C1015846E491}"/>
              </a:ext>
            </a:extLst>
          </p:cNvPr>
          <p:cNvSpPr>
            <a:spLocks noGrp="1"/>
          </p:cNvSpPr>
          <p:nvPr>
            <p:ph type="title"/>
          </p:nvPr>
        </p:nvSpPr>
        <p:spPr>
          <a:xfrm>
            <a:off x="2233246" y="2485726"/>
            <a:ext cx="9093038" cy="1781474"/>
          </a:xfrm>
        </p:spPr>
        <p:txBody>
          <a:bodyPr>
            <a:normAutofit fontScale="90000"/>
          </a:bodyPr>
          <a:lstStyle/>
          <a:p>
            <a:pPr algn="l"/>
            <a:r>
              <a:rPr lang="en-GB" sz="4400" dirty="0"/>
              <a:t>Food Hygiene</a:t>
            </a:r>
            <a:br>
              <a:rPr lang="en-GB" sz="4400" dirty="0"/>
            </a:br>
            <a:br>
              <a:rPr lang="en-GB" sz="4400" dirty="0"/>
            </a:br>
            <a:r>
              <a:rPr lang="en-GB" sz="4400" dirty="0"/>
              <a:t>You need a food hygiene certified person responsible for the food ingredients and food preparation. </a:t>
            </a:r>
            <a:br>
              <a:rPr lang="en-GB" sz="4400" dirty="0"/>
            </a:br>
            <a:r>
              <a:rPr lang="en-GB" sz="4400" dirty="0"/>
              <a:t>Also a full listing of allergy possible ingredients.</a:t>
            </a:r>
            <a:br>
              <a:rPr lang="en-GB" sz="4400" dirty="0"/>
            </a:br>
            <a:endParaRPr lang="en-GB" dirty="0"/>
          </a:p>
        </p:txBody>
      </p:sp>
    </p:spTree>
    <p:extLst>
      <p:ext uri="{BB962C8B-B14F-4D97-AF65-F5344CB8AC3E}">
        <p14:creationId xmlns:p14="http://schemas.microsoft.com/office/powerpoint/2010/main" val="37941012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1341AF-E962-CE07-00A9-6F7C0A575630}"/>
              </a:ext>
            </a:extLst>
          </p:cNvPr>
          <p:cNvSpPr>
            <a:spLocks noGrp="1"/>
          </p:cNvSpPr>
          <p:nvPr>
            <p:ph type="title"/>
          </p:nvPr>
        </p:nvSpPr>
        <p:spPr>
          <a:xfrm>
            <a:off x="1987062" y="2485725"/>
            <a:ext cx="9284676" cy="3141351"/>
          </a:xfrm>
        </p:spPr>
        <p:txBody>
          <a:bodyPr>
            <a:normAutofit fontScale="90000"/>
          </a:bodyPr>
          <a:lstStyle/>
          <a:p>
            <a:pPr algn="l"/>
            <a:r>
              <a:rPr lang="en-GB" sz="3600" u="sng" dirty="0"/>
              <a:t>Summary - Club Events (1)</a:t>
            </a:r>
            <a:br>
              <a:rPr lang="en-GB" sz="3600" u="sng" dirty="0"/>
            </a:br>
            <a:r>
              <a:rPr lang="en-GB" sz="3600" dirty="0"/>
              <a:t>NO Alcohol liability</a:t>
            </a:r>
            <a:br>
              <a:rPr lang="en-GB" sz="3600" dirty="0"/>
            </a:br>
            <a:r>
              <a:rPr lang="en-GB" sz="3600" dirty="0"/>
              <a:t>Motor vehicles must be insured separately.</a:t>
            </a:r>
            <a:br>
              <a:rPr lang="en-GB" sz="3600" dirty="0"/>
            </a:br>
            <a:r>
              <a:rPr lang="en-GB" sz="3600" dirty="0"/>
              <a:t>No cover for road closure or traffic management of any kind</a:t>
            </a:r>
            <a:br>
              <a:rPr lang="en-GB" sz="3600" dirty="0"/>
            </a:br>
            <a:r>
              <a:rPr lang="en-GB" sz="3600" dirty="0"/>
              <a:t>Any element of road traffic liability</a:t>
            </a:r>
            <a:br>
              <a:rPr lang="en-GB" sz="3600" dirty="0"/>
            </a:br>
            <a:r>
              <a:rPr lang="en-GB" sz="3600" dirty="0"/>
              <a:t>Indemnify of third party</a:t>
            </a:r>
            <a:br>
              <a:rPr lang="en-GB" sz="3600" dirty="0"/>
            </a:br>
            <a:r>
              <a:rPr lang="en-GB" sz="3600" dirty="0"/>
              <a:t>We cannot cover anything that is not a Lions sole event.</a:t>
            </a:r>
            <a:br>
              <a:rPr lang="en-GB" sz="4400" dirty="0"/>
            </a:br>
            <a:endParaRPr lang="en-GB" dirty="0"/>
          </a:p>
        </p:txBody>
      </p:sp>
    </p:spTree>
    <p:extLst>
      <p:ext uri="{BB962C8B-B14F-4D97-AF65-F5344CB8AC3E}">
        <p14:creationId xmlns:p14="http://schemas.microsoft.com/office/powerpoint/2010/main" val="63032170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060817-ABAA-A6C7-34B7-C1015846E491}"/>
              </a:ext>
            </a:extLst>
          </p:cNvPr>
          <p:cNvSpPr>
            <a:spLocks noGrp="1"/>
          </p:cNvSpPr>
          <p:nvPr>
            <p:ph type="title"/>
          </p:nvPr>
        </p:nvSpPr>
        <p:spPr>
          <a:xfrm>
            <a:off x="914400" y="3171526"/>
            <a:ext cx="10363200" cy="1781474"/>
          </a:xfrm>
        </p:spPr>
        <p:txBody>
          <a:bodyPr>
            <a:normAutofit fontScale="90000"/>
          </a:bodyPr>
          <a:lstStyle/>
          <a:p>
            <a:pPr algn="l"/>
            <a:r>
              <a:rPr lang="en-GB" sz="4000" dirty="0"/>
              <a:t>Defibrillators </a:t>
            </a:r>
            <a:br>
              <a:rPr lang="en-GB" sz="4000" dirty="0"/>
            </a:br>
            <a:br>
              <a:rPr lang="en-GB" sz="4000" dirty="0"/>
            </a:br>
            <a:r>
              <a:rPr lang="en-GB" sz="4000" dirty="0" err="1"/>
              <a:t>Defibrillators</a:t>
            </a:r>
            <a:r>
              <a:rPr lang="en-GB" sz="4000" dirty="0"/>
              <a:t> are covered under the Lions insurance up to the value of £5000, but </a:t>
            </a:r>
            <a:r>
              <a:rPr lang="en-GB" sz="4000" u="sng" dirty="0"/>
              <a:t>must</a:t>
            </a:r>
            <a:r>
              <a:rPr lang="en-GB" sz="4000" dirty="0"/>
              <a:t> be in  a locked box.</a:t>
            </a:r>
            <a:br>
              <a:rPr lang="en-GB" sz="4000" dirty="0"/>
            </a:br>
            <a:r>
              <a:rPr lang="en-GB" sz="4000" dirty="0"/>
              <a:t>Clubs cannot be claimed against for misuse of a defibrillator.</a:t>
            </a:r>
            <a:br>
              <a:rPr lang="en-GB" sz="4400" dirty="0"/>
            </a:br>
            <a:endParaRPr lang="en-GB" dirty="0"/>
          </a:p>
        </p:txBody>
      </p:sp>
    </p:spTree>
    <p:extLst>
      <p:ext uri="{BB962C8B-B14F-4D97-AF65-F5344CB8AC3E}">
        <p14:creationId xmlns:p14="http://schemas.microsoft.com/office/powerpoint/2010/main" val="207054765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060817-ABAA-A6C7-34B7-C1015846E491}"/>
              </a:ext>
            </a:extLst>
          </p:cNvPr>
          <p:cNvSpPr>
            <a:spLocks noGrp="1"/>
          </p:cNvSpPr>
          <p:nvPr>
            <p:ph type="title"/>
          </p:nvPr>
        </p:nvSpPr>
        <p:spPr/>
        <p:txBody>
          <a:bodyPr>
            <a:normAutofit fontScale="90000"/>
          </a:bodyPr>
          <a:lstStyle/>
          <a:p>
            <a:r>
              <a:rPr lang="en-GB" sz="4000" dirty="0"/>
              <a:t>Please contact Lion Becky Hall for any </a:t>
            </a:r>
            <a:br>
              <a:rPr lang="en-GB" sz="4000" dirty="0"/>
            </a:br>
            <a:r>
              <a:rPr lang="en-GB" sz="4000" dirty="0"/>
              <a:t>references and help required.</a:t>
            </a:r>
            <a:br>
              <a:rPr lang="en-GB" sz="4000" dirty="0"/>
            </a:br>
            <a:br>
              <a:rPr lang="en-GB" sz="4000" dirty="0"/>
            </a:br>
            <a:r>
              <a:rPr lang="en-GB" sz="4000" b="1" dirty="0"/>
              <a:t>IF CLUBS OPERATE OUTSIDE THE INSURANCE GUIDELINES; ALL CLUB MEMBERS RISK HAVING TO PAY FOR ANY CLAIMS OUT OF PERSONAL FUNDS.</a:t>
            </a:r>
            <a:br>
              <a:rPr lang="en-GB" sz="4400" b="1" dirty="0"/>
            </a:br>
            <a:endParaRPr lang="en-GB" dirty="0"/>
          </a:p>
        </p:txBody>
      </p:sp>
    </p:spTree>
    <p:extLst>
      <p:ext uri="{BB962C8B-B14F-4D97-AF65-F5344CB8AC3E}">
        <p14:creationId xmlns:p14="http://schemas.microsoft.com/office/powerpoint/2010/main" val="17400581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B56854-ACA0-E92A-6F38-C9E70631CA43}"/>
              </a:ext>
            </a:extLst>
          </p:cNvPr>
          <p:cNvSpPr>
            <a:spLocks noGrp="1"/>
          </p:cNvSpPr>
          <p:nvPr>
            <p:ph type="title"/>
          </p:nvPr>
        </p:nvSpPr>
        <p:spPr>
          <a:xfrm>
            <a:off x="1477108" y="3429000"/>
            <a:ext cx="9849175" cy="838200"/>
          </a:xfrm>
        </p:spPr>
        <p:txBody>
          <a:bodyPr>
            <a:normAutofit fontScale="90000"/>
          </a:bodyPr>
          <a:lstStyle/>
          <a:p>
            <a:pPr algn="l"/>
            <a:r>
              <a:rPr lang="en-GB" sz="3600" u="sng" dirty="0"/>
              <a:t>Summary - Club Events (2)</a:t>
            </a:r>
            <a:br>
              <a:rPr lang="en-GB" sz="3600" u="sng" dirty="0"/>
            </a:br>
            <a:r>
              <a:rPr lang="en-GB" sz="3600" dirty="0"/>
              <a:t>We cannot cover outside committee events</a:t>
            </a:r>
            <a:br>
              <a:rPr lang="en-GB" sz="3600" dirty="0"/>
            </a:br>
            <a:r>
              <a:rPr lang="en-GB" sz="3600" dirty="0"/>
              <a:t>Santa sleigh cover has to be purchased separately.</a:t>
            </a:r>
            <a:br>
              <a:rPr lang="en-GB" sz="3600" dirty="0"/>
            </a:br>
            <a:r>
              <a:rPr lang="en-GB" sz="3600" dirty="0"/>
              <a:t>Equipment must be kept securely.</a:t>
            </a:r>
            <a:br>
              <a:rPr lang="en-GB" sz="3600" dirty="0"/>
            </a:br>
            <a:r>
              <a:rPr lang="en-GB" sz="3600" dirty="0"/>
              <a:t>No open theft Cover</a:t>
            </a:r>
            <a:br>
              <a:rPr lang="en-GB" sz="3600" dirty="0"/>
            </a:br>
            <a:r>
              <a:rPr lang="en-GB" sz="3600" dirty="0"/>
              <a:t>£300 excess on equipment</a:t>
            </a:r>
            <a:br>
              <a:rPr lang="en-GB" sz="3600" dirty="0"/>
            </a:br>
            <a:r>
              <a:rPr lang="en-GB" sz="3600" dirty="0"/>
              <a:t>No hired in cover</a:t>
            </a:r>
            <a:br>
              <a:rPr lang="en-GB" sz="4400" dirty="0"/>
            </a:br>
            <a:endParaRPr lang="en-GB" dirty="0"/>
          </a:p>
        </p:txBody>
      </p:sp>
    </p:spTree>
    <p:extLst>
      <p:ext uri="{BB962C8B-B14F-4D97-AF65-F5344CB8AC3E}">
        <p14:creationId xmlns:p14="http://schemas.microsoft.com/office/powerpoint/2010/main" val="1089271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47918E-0B6B-B5EB-51E5-20486C866629}"/>
              </a:ext>
            </a:extLst>
          </p:cNvPr>
          <p:cNvSpPr>
            <a:spLocks noGrp="1"/>
          </p:cNvSpPr>
          <p:nvPr>
            <p:ph type="title"/>
          </p:nvPr>
        </p:nvSpPr>
        <p:spPr>
          <a:xfrm>
            <a:off x="963084" y="1652954"/>
            <a:ext cx="10363200" cy="2614246"/>
          </a:xfrm>
        </p:spPr>
        <p:txBody>
          <a:bodyPr>
            <a:normAutofit fontScale="90000"/>
          </a:bodyPr>
          <a:lstStyle/>
          <a:p>
            <a:pPr algn="l"/>
            <a:br>
              <a:rPr lang="en-GB" sz="4400" u="sng" dirty="0"/>
            </a:br>
            <a:br>
              <a:rPr lang="en-GB" sz="4400" u="sng" dirty="0"/>
            </a:br>
            <a:br>
              <a:rPr lang="en-GB" sz="4400" u="sng" dirty="0"/>
            </a:br>
            <a:br>
              <a:rPr lang="en-GB" sz="4400" u="sng" dirty="0"/>
            </a:br>
            <a:br>
              <a:rPr lang="en-GB" sz="4400" u="sng" dirty="0"/>
            </a:br>
            <a:r>
              <a:rPr lang="en-GB" u="sng" dirty="0"/>
              <a:t>S</a:t>
            </a:r>
            <a:r>
              <a:rPr lang="en-GB" sz="3600" u="sng" dirty="0"/>
              <a:t>ummary - Club Events (3)</a:t>
            </a:r>
            <a:br>
              <a:rPr lang="en-GB" sz="3600" u="sng" dirty="0"/>
            </a:br>
            <a:r>
              <a:rPr lang="en-GB" sz="3600" dirty="0"/>
              <a:t>No cover for fireworks unless the person is qualified</a:t>
            </a:r>
            <a:br>
              <a:rPr lang="en-GB" sz="3600" dirty="0"/>
            </a:br>
            <a:r>
              <a:rPr lang="en-GB" sz="3600" dirty="0"/>
              <a:t>Medical testing to be done by a professional with own medical malpractice and liability cover ours is contingent only and always has been.</a:t>
            </a:r>
            <a:br>
              <a:rPr lang="en-GB" sz="3600" dirty="0"/>
            </a:br>
            <a:r>
              <a:rPr lang="en-GB" sz="3600" dirty="0"/>
              <a:t>Risk assessments must be completed and be at a level required by the HSE</a:t>
            </a:r>
            <a:br>
              <a:rPr lang="en-GB" sz="3600" dirty="0"/>
            </a:br>
            <a:r>
              <a:rPr lang="en-GB" sz="3600" dirty="0"/>
              <a:t>No building cover for clubs properties or liability cover for these buildings</a:t>
            </a:r>
            <a:br>
              <a:rPr lang="en-GB" sz="3600" dirty="0"/>
            </a:br>
            <a:endParaRPr lang="en-GB" sz="3600" dirty="0"/>
          </a:p>
        </p:txBody>
      </p:sp>
    </p:spTree>
    <p:extLst>
      <p:ext uri="{BB962C8B-B14F-4D97-AF65-F5344CB8AC3E}">
        <p14:creationId xmlns:p14="http://schemas.microsoft.com/office/powerpoint/2010/main" val="24834298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5F9609-1F37-CA37-2BB3-4C0A4660C684}"/>
              </a:ext>
            </a:extLst>
          </p:cNvPr>
          <p:cNvSpPr>
            <a:spLocks noGrp="1"/>
          </p:cNvSpPr>
          <p:nvPr>
            <p:ph type="title"/>
          </p:nvPr>
        </p:nvSpPr>
        <p:spPr/>
        <p:txBody>
          <a:bodyPr>
            <a:normAutofit fontScale="90000"/>
          </a:bodyPr>
          <a:lstStyle/>
          <a:p>
            <a:r>
              <a:rPr lang="en-GB" dirty="0"/>
              <a:t>Because of the volume </a:t>
            </a:r>
            <a:r>
              <a:rPr lang="en-GB"/>
              <a:t>and variety </a:t>
            </a:r>
            <a:r>
              <a:rPr lang="en-GB" dirty="0"/>
              <a:t>of activities </a:t>
            </a:r>
            <a:r>
              <a:rPr lang="en-GB"/>
              <a:t>undertaken </a:t>
            </a:r>
            <a:r>
              <a:rPr lang="en-GB" dirty="0"/>
              <a:t>b</a:t>
            </a:r>
            <a:r>
              <a:rPr lang="en-GB"/>
              <a:t>y </a:t>
            </a:r>
            <a:r>
              <a:rPr lang="en-GB" dirty="0"/>
              <a:t>Clubs, o</a:t>
            </a:r>
            <a:r>
              <a:rPr lang="en-GB" sz="4400" dirty="0"/>
              <a:t>ur </a:t>
            </a:r>
            <a:r>
              <a:rPr lang="en-GB" dirty="0" err="1"/>
              <a:t>i</a:t>
            </a:r>
            <a:r>
              <a:rPr lang="en-GB" sz="4400" dirty="0" err="1"/>
              <a:t>nsurors</a:t>
            </a:r>
            <a:r>
              <a:rPr lang="en-GB" sz="4400" dirty="0"/>
              <a:t> are asking for notification 6 weeks prior to the event:  through the MD Insurance </a:t>
            </a:r>
            <a:r>
              <a:rPr lang="en-GB" dirty="0"/>
              <a:t>A</a:t>
            </a:r>
            <a:r>
              <a:rPr lang="en-GB" sz="4400" dirty="0"/>
              <a:t>dvisor. </a:t>
            </a:r>
            <a:br>
              <a:rPr lang="en-GB" sz="4400" dirty="0"/>
            </a:br>
            <a:endParaRPr lang="en-GB" dirty="0"/>
          </a:p>
        </p:txBody>
      </p:sp>
    </p:spTree>
    <p:extLst>
      <p:ext uri="{BB962C8B-B14F-4D97-AF65-F5344CB8AC3E}">
        <p14:creationId xmlns:p14="http://schemas.microsoft.com/office/powerpoint/2010/main" val="13859771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7B2059-2509-755F-6CC6-0059706881F3}"/>
              </a:ext>
            </a:extLst>
          </p:cNvPr>
          <p:cNvSpPr>
            <a:spLocks noGrp="1"/>
          </p:cNvSpPr>
          <p:nvPr>
            <p:ph type="title"/>
          </p:nvPr>
        </p:nvSpPr>
        <p:spPr>
          <a:xfrm>
            <a:off x="1600200" y="2485726"/>
            <a:ext cx="9726084" cy="1781474"/>
          </a:xfrm>
        </p:spPr>
        <p:txBody>
          <a:bodyPr>
            <a:normAutofit fontScale="90000"/>
          </a:bodyPr>
          <a:lstStyle/>
          <a:p>
            <a:pPr algn="l"/>
            <a:r>
              <a:rPr lang="en-GB" dirty="0"/>
              <a:t>No Alcohol Liability</a:t>
            </a:r>
            <a:br>
              <a:rPr lang="en-GB" dirty="0"/>
            </a:br>
            <a:br>
              <a:rPr lang="en-GB" dirty="0"/>
            </a:br>
            <a:r>
              <a:rPr lang="en-GB" sz="4400" dirty="0"/>
              <a:t>This is not covered by Insurance that Lions have paid for.</a:t>
            </a:r>
            <a:br>
              <a:rPr lang="en-GB" sz="4400" dirty="0"/>
            </a:br>
            <a:r>
              <a:rPr lang="en-GB" sz="4400" dirty="0"/>
              <a:t>Alcohol liability covers the sale and service.</a:t>
            </a:r>
            <a:br>
              <a:rPr lang="en-GB" sz="4400" dirty="0"/>
            </a:br>
            <a:endParaRPr lang="en-GB" dirty="0"/>
          </a:p>
        </p:txBody>
      </p:sp>
    </p:spTree>
    <p:extLst>
      <p:ext uri="{BB962C8B-B14F-4D97-AF65-F5344CB8AC3E}">
        <p14:creationId xmlns:p14="http://schemas.microsoft.com/office/powerpoint/2010/main" val="5098648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224F7F-B05B-E283-394B-9001C5101438}"/>
              </a:ext>
            </a:extLst>
          </p:cNvPr>
          <p:cNvSpPr>
            <a:spLocks noGrp="1"/>
          </p:cNvSpPr>
          <p:nvPr>
            <p:ph type="title"/>
          </p:nvPr>
        </p:nvSpPr>
        <p:spPr>
          <a:xfrm>
            <a:off x="1758462" y="2485726"/>
            <a:ext cx="10433538" cy="1781474"/>
          </a:xfrm>
        </p:spPr>
        <p:txBody>
          <a:bodyPr>
            <a:normAutofit fontScale="90000"/>
          </a:bodyPr>
          <a:lstStyle/>
          <a:p>
            <a:pPr algn="l"/>
            <a:r>
              <a:rPr lang="en-GB" sz="3600" dirty="0"/>
              <a:t>Motor Vehicles</a:t>
            </a:r>
            <a:br>
              <a:rPr lang="en-GB" sz="3600" dirty="0"/>
            </a:br>
            <a:br>
              <a:rPr lang="en-GB" sz="3600" dirty="0"/>
            </a:br>
            <a:r>
              <a:rPr lang="en-GB" sz="3600" dirty="0"/>
              <a:t>No cover for any vehicle unless purchased separately.</a:t>
            </a:r>
            <a:br>
              <a:rPr lang="en-GB" sz="3600" dirty="0"/>
            </a:br>
            <a:r>
              <a:rPr lang="en-GB" sz="3600" dirty="0"/>
              <a:t>For car parking duties please contact the Insurance advisor.</a:t>
            </a:r>
            <a:br>
              <a:rPr lang="en-GB" sz="3600" dirty="0"/>
            </a:br>
            <a:r>
              <a:rPr lang="en-GB" sz="3600" dirty="0"/>
              <a:t>For vintage vehicle rallies, motor cycle you need insurance details.</a:t>
            </a:r>
            <a:br>
              <a:rPr lang="en-GB" sz="3600" dirty="0"/>
            </a:br>
            <a:r>
              <a:rPr lang="en-GB" sz="3600" dirty="0"/>
              <a:t>No cover for land trains.</a:t>
            </a:r>
            <a:br>
              <a:rPr lang="en-GB" sz="4400" dirty="0"/>
            </a:br>
            <a:endParaRPr lang="en-GB" dirty="0"/>
          </a:p>
        </p:txBody>
      </p:sp>
    </p:spTree>
    <p:extLst>
      <p:ext uri="{BB962C8B-B14F-4D97-AF65-F5344CB8AC3E}">
        <p14:creationId xmlns:p14="http://schemas.microsoft.com/office/powerpoint/2010/main" val="30630180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07CE6B-4B58-FEEB-2D9C-4EFCEA2BE80C}"/>
              </a:ext>
            </a:extLst>
          </p:cNvPr>
          <p:cNvSpPr>
            <a:spLocks noGrp="1"/>
          </p:cNvSpPr>
          <p:nvPr>
            <p:ph type="title"/>
          </p:nvPr>
        </p:nvSpPr>
        <p:spPr>
          <a:xfrm>
            <a:off x="2461846" y="2485726"/>
            <a:ext cx="8864438" cy="1781474"/>
          </a:xfrm>
        </p:spPr>
        <p:txBody>
          <a:bodyPr>
            <a:noAutofit/>
          </a:bodyPr>
          <a:lstStyle/>
          <a:p>
            <a:pPr marL="457200" lvl="1" indent="0">
              <a:buNone/>
            </a:pPr>
            <a:r>
              <a:rPr lang="en-GB" sz="3200" b="1" dirty="0">
                <a:solidFill>
                  <a:srgbClr val="09519E"/>
                </a:solidFill>
              </a:rPr>
              <a:t>Road Traffic Management</a:t>
            </a:r>
            <a:br>
              <a:rPr lang="en-GB" sz="3200" b="1" dirty="0">
                <a:solidFill>
                  <a:srgbClr val="09519E"/>
                </a:solidFill>
              </a:rPr>
            </a:br>
            <a:br>
              <a:rPr lang="en-GB" sz="3200" b="1" dirty="0">
                <a:solidFill>
                  <a:srgbClr val="09519E"/>
                </a:solidFill>
              </a:rPr>
            </a:br>
            <a:r>
              <a:rPr lang="en-GB" sz="3200" b="1" dirty="0">
                <a:solidFill>
                  <a:srgbClr val="09519E"/>
                </a:solidFill>
              </a:rPr>
              <a:t>There is no cover for road closure in any form regardless of the training of the Lions involved.</a:t>
            </a:r>
            <a:br>
              <a:rPr lang="en-GB" sz="3200" b="1" dirty="0">
                <a:solidFill>
                  <a:srgbClr val="09519E"/>
                </a:solidFill>
              </a:rPr>
            </a:br>
            <a:r>
              <a:rPr lang="en-GB" sz="3200" b="1" dirty="0">
                <a:solidFill>
                  <a:srgbClr val="09519E"/>
                </a:solidFill>
              </a:rPr>
              <a:t>Road closures must be operated by a third party insured body.</a:t>
            </a:r>
            <a:br>
              <a:rPr lang="en-GB" sz="3200" b="1" dirty="0">
                <a:solidFill>
                  <a:srgbClr val="09519E"/>
                </a:solidFill>
              </a:rPr>
            </a:br>
            <a:r>
              <a:rPr lang="en-GB" sz="3200" b="1" dirty="0">
                <a:solidFill>
                  <a:srgbClr val="09519E"/>
                </a:solidFill>
              </a:rPr>
              <a:t>We do not have cover for traffic movement onto or out of site.</a:t>
            </a:r>
            <a:br>
              <a:rPr lang="en-GB" sz="3200" b="1" dirty="0">
                <a:solidFill>
                  <a:srgbClr val="09519E"/>
                </a:solidFill>
              </a:rPr>
            </a:br>
            <a:endParaRPr lang="en-GB" sz="3200" b="1" dirty="0">
              <a:solidFill>
                <a:srgbClr val="09519E"/>
              </a:solidFill>
            </a:endParaRPr>
          </a:p>
        </p:txBody>
      </p:sp>
    </p:spTree>
    <p:extLst>
      <p:ext uri="{BB962C8B-B14F-4D97-AF65-F5344CB8AC3E}">
        <p14:creationId xmlns:p14="http://schemas.microsoft.com/office/powerpoint/2010/main" val="41080040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0E9F08-285A-36E6-165A-CD50A1512E48}"/>
              </a:ext>
            </a:extLst>
          </p:cNvPr>
          <p:cNvSpPr>
            <a:spLocks noGrp="1"/>
          </p:cNvSpPr>
          <p:nvPr>
            <p:ph type="title"/>
          </p:nvPr>
        </p:nvSpPr>
        <p:spPr/>
        <p:txBody>
          <a:bodyPr>
            <a:normAutofit fontScale="90000"/>
          </a:bodyPr>
          <a:lstStyle/>
          <a:p>
            <a:pPr algn="l"/>
            <a:r>
              <a:rPr lang="en-GB" sz="4400" b="1" dirty="0">
                <a:solidFill>
                  <a:srgbClr val="09519E"/>
                </a:solidFill>
              </a:rPr>
              <a:t>Road Traffic Liability</a:t>
            </a:r>
            <a:br>
              <a:rPr lang="en-GB" sz="4400" b="1" dirty="0">
                <a:solidFill>
                  <a:srgbClr val="09519E"/>
                </a:solidFill>
              </a:rPr>
            </a:br>
            <a:br>
              <a:rPr lang="en-GB" sz="4400" b="1" dirty="0">
                <a:solidFill>
                  <a:srgbClr val="09519E"/>
                </a:solidFill>
              </a:rPr>
            </a:br>
            <a:r>
              <a:rPr lang="en-GB" sz="3600" b="1" dirty="0">
                <a:solidFill>
                  <a:srgbClr val="09519E"/>
                </a:solidFill>
              </a:rPr>
              <a:t>Our</a:t>
            </a:r>
            <a:r>
              <a:rPr lang="en-GB" sz="4400" b="1" dirty="0">
                <a:solidFill>
                  <a:srgbClr val="09519E"/>
                </a:solidFill>
              </a:rPr>
              <a:t> </a:t>
            </a:r>
            <a:r>
              <a:rPr lang="en-GB" sz="3600" dirty="0"/>
              <a:t>Public liability cover is limited to £10,000,000.</a:t>
            </a:r>
            <a:br>
              <a:rPr lang="en-GB" sz="3600" dirty="0"/>
            </a:br>
            <a:r>
              <a:rPr lang="en-GB" sz="3600" dirty="0"/>
              <a:t>Road traffic liability is for an unlimited amount.</a:t>
            </a:r>
            <a:br>
              <a:rPr lang="en-GB" sz="3600" dirty="0"/>
            </a:br>
            <a:r>
              <a:rPr lang="en-GB" sz="3600" dirty="0"/>
              <a:t>That is why we cannot cover motor vehicles.</a:t>
            </a:r>
            <a:br>
              <a:rPr lang="en-GB" sz="4400" dirty="0"/>
            </a:br>
            <a:endParaRPr lang="en-GB" dirty="0"/>
          </a:p>
        </p:txBody>
      </p:sp>
    </p:spTree>
    <p:extLst>
      <p:ext uri="{BB962C8B-B14F-4D97-AF65-F5344CB8AC3E}">
        <p14:creationId xmlns:p14="http://schemas.microsoft.com/office/powerpoint/2010/main" val="379571047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1610</TotalTime>
  <Words>850</Words>
  <Application>Microsoft Office PowerPoint</Application>
  <PresentationFormat>Widescreen</PresentationFormat>
  <Paragraphs>23</Paragraphs>
  <Slides>21</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21</vt:i4>
      </vt:variant>
    </vt:vector>
  </HeadingPairs>
  <TitlesOfParts>
    <vt:vector size="25" baseType="lpstr">
      <vt:lpstr>Arial</vt:lpstr>
      <vt:lpstr>Calibri</vt:lpstr>
      <vt:lpstr>Calibri Light</vt:lpstr>
      <vt:lpstr>Office Theme</vt:lpstr>
      <vt:lpstr>Multiple District 105 Insurance  Guidelines and information 2023 </vt:lpstr>
      <vt:lpstr>Summary - Club Events (1) NO Alcohol liability Motor vehicles must be insured separately. No cover for road closure or traffic management of any kind Any element of road traffic liability Indemnify of third party We cannot cover anything that is not a Lions sole event. </vt:lpstr>
      <vt:lpstr>Summary - Club Events (2) We cannot cover outside committee events Santa sleigh cover has to be purchased separately. Equipment must be kept securely. No open theft Cover £300 excess on equipment No hired in cover </vt:lpstr>
      <vt:lpstr>     Summary - Club Events (3) No cover for fireworks unless the person is qualified Medical testing to be done by a professional with own medical malpractice and liability cover ours is contingent only and always has been. Risk assessments must be completed and be at a level required by the HSE No building cover for clubs properties or liability cover for these buildings </vt:lpstr>
      <vt:lpstr>Because of the volume and variety of activities undertaken by Clubs, our insurors are asking for notification 6 weeks prior to the event:  through the MD Insurance Advisor.  </vt:lpstr>
      <vt:lpstr>No Alcohol Liability  This is not covered by Insurance that Lions have paid for. Alcohol liability covers the sale and service. </vt:lpstr>
      <vt:lpstr>Motor Vehicles  No cover for any vehicle unless purchased separately. For car parking duties please contact the Insurance advisor. For vintage vehicle rallies, motor cycle you need insurance details. No cover for land trains. </vt:lpstr>
      <vt:lpstr>Road Traffic Management  There is no cover for road closure in any form regardless of the training of the Lions involved. Road closures must be operated by a third party insured body. We do not have cover for traffic movement onto or out of site. </vt:lpstr>
      <vt:lpstr>Road Traffic Liability  Our Public liability cover is limited to £10,000,000. Road traffic liability is for an unlimited amount. That is why we cannot cover motor vehicles. </vt:lpstr>
      <vt:lpstr>Indemnity of Third Parties We cannot Indemnify any third party, even if it is stated in their paperwork. Ideally it should be removed. We cannot indemnify and group such as a parish council or stall holder. </vt:lpstr>
      <vt:lpstr>Sole Lions Events  If the proceeds go into a Lions account fully, then we pay for any claim, but, if an event is split between other groups and Lions the claim would be split equally. However no committee can be setup, if so the individual insurance is required</vt:lpstr>
      <vt:lpstr>Santa Sleigh  Information as per MD website. Additional cover must be purchased: £28.00 per day in 2022-23 </vt:lpstr>
      <vt:lpstr>Equipment Securely Stored  As required for household insurance, as for break in cover. Good security is required. If in doubt, ask. </vt:lpstr>
      <vt:lpstr> Open Theft Cover  Excess is generally for such items as mobile toilets, mobile generators. Equipment must be secured away when no personnel are on site; you can build a compound and have security staff, but, still need to purchase cover. </vt:lpstr>
      <vt:lpstr>Excess on Equipment  £300 on all equipment. Equipment cover is required if value is over £20,000  Hired in Cover  Purchase cover from either the supplier, or through the MD.  </vt:lpstr>
      <vt:lpstr>Fireworks  Individuals must be qualified to set off fireworks, a professional certificate is required; no training NO COVER. Risk assessments must be comprehensive. Bonfire celebrations are covered, but not fireworks.  MD policy is for Clubs to utilise professional fireworks companies. </vt:lpstr>
      <vt:lpstr>Medical Testing  No cover is included in the Lions insurance. Medical personal must have their own cover. </vt:lpstr>
      <vt:lpstr>Buildings Cover  There is no cover for buildings, separate insurance is required: this also covers caravans, play areas etc used by clubs. </vt:lpstr>
      <vt:lpstr>Food Hygiene  You need a food hygiene certified person responsible for the food ingredients and food preparation.  Also a full listing of allergy possible ingredients. </vt:lpstr>
      <vt:lpstr>Defibrillators   Defibrillators are covered under the Lions insurance up to the value of £5000, but must be in  a locked box. Clubs cannot be claimed against for misuse of a defibrillator. </vt:lpstr>
      <vt:lpstr>Please contact Lion Becky Hall for any  references and help required.  IF CLUBS OPERATE OUTSIDE THE INSURANCE GUIDELINES; ALL CLUB MEMBERS RISK HAVING TO PAY FOR ANY CLAIMS OUT OF PERSONAL FUNDS.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District 105CN Insurance training</dc:title>
  <dc:creator>roy</dc:creator>
  <cp:lastModifiedBy>Joy Haffner</cp:lastModifiedBy>
  <cp:revision>17</cp:revision>
  <dcterms:created xsi:type="dcterms:W3CDTF">2023-03-22T10:37:31Z</dcterms:created>
  <dcterms:modified xsi:type="dcterms:W3CDTF">2023-05-10T10:25:02Z</dcterms:modified>
</cp:coreProperties>
</file>