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0" r:id="rId6"/>
    <p:sldId id="260" r:id="rId7"/>
    <p:sldId id="272" r:id="rId8"/>
    <p:sldId id="261" r:id="rId9"/>
    <p:sldId id="276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4" r:id="rId18"/>
    <p:sldId id="275" r:id="rId19"/>
    <p:sldId id="269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6"/>
    <p:restoredTop sz="94607"/>
  </p:normalViewPr>
  <p:slideViewPr>
    <p:cSldViewPr snapToGrid="0" snapToObjects="1">
      <p:cViewPr varScale="1">
        <p:scale>
          <a:sx n="124" d="100"/>
          <a:sy n="124" d="100"/>
        </p:scale>
        <p:origin x="4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160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17F0B-7AB8-EB45-9390-90ACB0A2D555}" type="doc">
      <dgm:prSet loTypeId="urn:microsoft.com/office/officeart/2005/8/layout/process4" loCatId="" qsTypeId="urn:microsoft.com/office/officeart/2005/8/quickstyle/3d3" qsCatId="3D" csTypeId="urn:microsoft.com/office/officeart/2005/8/colors/colorful1" csCatId="colorful" phldr="1"/>
      <dgm:spPr/>
    </dgm:pt>
    <dgm:pt modelId="{3432021B-2FC0-C848-8194-0792A81319A0}">
      <dgm:prSet phldrT="[Text]"/>
      <dgm:spPr/>
      <dgm:t>
        <a:bodyPr/>
        <a:lstStyle/>
        <a:p>
          <a:r>
            <a:rPr lang="en-GB" dirty="0"/>
            <a:t>Awareness</a:t>
          </a:r>
        </a:p>
      </dgm:t>
    </dgm:pt>
    <dgm:pt modelId="{32E3AE7C-3EA8-D74D-B155-6D9D81345B38}" type="parTrans" cxnId="{50A727E2-EEA8-4E4C-AC5C-C8908D177111}">
      <dgm:prSet/>
      <dgm:spPr/>
      <dgm:t>
        <a:bodyPr/>
        <a:lstStyle/>
        <a:p>
          <a:endParaRPr lang="en-GB"/>
        </a:p>
      </dgm:t>
    </dgm:pt>
    <dgm:pt modelId="{A3991236-2939-8646-920C-457ECFEA6F19}" type="sibTrans" cxnId="{50A727E2-EEA8-4E4C-AC5C-C8908D177111}">
      <dgm:prSet/>
      <dgm:spPr/>
      <dgm:t>
        <a:bodyPr/>
        <a:lstStyle/>
        <a:p>
          <a:endParaRPr lang="en-GB"/>
        </a:p>
      </dgm:t>
    </dgm:pt>
    <dgm:pt modelId="{A0B2F7FF-B04F-F64E-B05E-EEFA2F254712}">
      <dgm:prSet phldrT="[Text]"/>
      <dgm:spPr/>
      <dgm:t>
        <a:bodyPr/>
        <a:lstStyle/>
        <a:p>
          <a:r>
            <a:rPr lang="en-GB" dirty="0"/>
            <a:t>Traffic </a:t>
          </a:r>
        </a:p>
      </dgm:t>
    </dgm:pt>
    <dgm:pt modelId="{E8ADA8ED-A512-6E41-83F3-57B995A66671}" type="parTrans" cxnId="{6FC6F8DF-3ACD-654F-8662-3CE89FBBA60F}">
      <dgm:prSet/>
      <dgm:spPr/>
      <dgm:t>
        <a:bodyPr/>
        <a:lstStyle/>
        <a:p>
          <a:endParaRPr lang="en-GB"/>
        </a:p>
      </dgm:t>
    </dgm:pt>
    <dgm:pt modelId="{584B8DAC-26D2-B347-A8D9-547765BD149D}" type="sibTrans" cxnId="{6FC6F8DF-3ACD-654F-8662-3CE89FBBA60F}">
      <dgm:prSet/>
      <dgm:spPr/>
      <dgm:t>
        <a:bodyPr/>
        <a:lstStyle/>
        <a:p>
          <a:endParaRPr lang="en-GB"/>
        </a:p>
      </dgm:t>
    </dgm:pt>
    <dgm:pt modelId="{8CB975AC-1B5F-F742-A86E-5BBFE1BCC4FD}">
      <dgm:prSet phldrT="[Text]"/>
      <dgm:spPr/>
      <dgm:t>
        <a:bodyPr/>
        <a:lstStyle/>
        <a:p>
          <a:r>
            <a:rPr lang="en-GB" dirty="0"/>
            <a:t>Optimisation</a:t>
          </a:r>
        </a:p>
      </dgm:t>
    </dgm:pt>
    <dgm:pt modelId="{CCD1CCA0-1492-8345-97E9-0B3421050BD8}" type="parTrans" cxnId="{2A7F4D20-42BE-E046-BA64-2BF9FE159984}">
      <dgm:prSet/>
      <dgm:spPr/>
      <dgm:t>
        <a:bodyPr/>
        <a:lstStyle/>
        <a:p>
          <a:endParaRPr lang="en-GB"/>
        </a:p>
      </dgm:t>
    </dgm:pt>
    <dgm:pt modelId="{42F2A968-F5FE-4945-B998-034F3D9D57B3}" type="sibTrans" cxnId="{2A7F4D20-42BE-E046-BA64-2BF9FE159984}">
      <dgm:prSet/>
      <dgm:spPr/>
      <dgm:t>
        <a:bodyPr/>
        <a:lstStyle/>
        <a:p>
          <a:endParaRPr lang="en-GB"/>
        </a:p>
      </dgm:t>
    </dgm:pt>
    <dgm:pt modelId="{EF53E879-97B4-E64E-9F9F-20E84420FF26}">
      <dgm:prSet/>
      <dgm:spPr/>
      <dgm:t>
        <a:bodyPr/>
        <a:lstStyle/>
        <a:p>
          <a:r>
            <a:rPr lang="en-GB" dirty="0"/>
            <a:t>Sales </a:t>
          </a:r>
        </a:p>
      </dgm:t>
    </dgm:pt>
    <dgm:pt modelId="{A466FD48-95ED-4E42-91B9-C5EA34AF4A3A}" type="parTrans" cxnId="{AEC92864-3441-AE47-85FD-88D306440F77}">
      <dgm:prSet/>
      <dgm:spPr/>
      <dgm:t>
        <a:bodyPr/>
        <a:lstStyle/>
        <a:p>
          <a:endParaRPr lang="en-GB"/>
        </a:p>
      </dgm:t>
    </dgm:pt>
    <dgm:pt modelId="{03A0E573-A480-2C42-9412-79FE8DCD3FB0}" type="sibTrans" cxnId="{AEC92864-3441-AE47-85FD-88D306440F77}">
      <dgm:prSet/>
      <dgm:spPr/>
      <dgm:t>
        <a:bodyPr/>
        <a:lstStyle/>
        <a:p>
          <a:endParaRPr lang="en-GB"/>
        </a:p>
      </dgm:t>
    </dgm:pt>
    <dgm:pt modelId="{847FAF9E-CD5F-F14F-8FEE-94EFA08E66D7}">
      <dgm:prSet/>
      <dgm:spPr/>
      <dgm:t>
        <a:bodyPr/>
        <a:lstStyle/>
        <a:p>
          <a:r>
            <a:rPr lang="en-GB" dirty="0"/>
            <a:t>Sentiment</a:t>
          </a:r>
        </a:p>
      </dgm:t>
    </dgm:pt>
    <dgm:pt modelId="{A9594914-8536-434E-A4DF-62E0302F95A5}" type="sibTrans" cxnId="{D88465FC-DE41-7346-A909-69C0279F9BA9}">
      <dgm:prSet/>
      <dgm:spPr/>
      <dgm:t>
        <a:bodyPr/>
        <a:lstStyle/>
        <a:p>
          <a:endParaRPr lang="en-GB"/>
        </a:p>
      </dgm:t>
    </dgm:pt>
    <dgm:pt modelId="{D2E5C61A-62E7-974A-8139-1678F84BD270}" type="parTrans" cxnId="{D88465FC-DE41-7346-A909-69C0279F9BA9}">
      <dgm:prSet/>
      <dgm:spPr/>
      <dgm:t>
        <a:bodyPr/>
        <a:lstStyle/>
        <a:p>
          <a:endParaRPr lang="en-GB"/>
        </a:p>
      </dgm:t>
    </dgm:pt>
    <dgm:pt modelId="{E2475892-D6CF-6243-B1E6-596C20F057F1}" type="pres">
      <dgm:prSet presAssocID="{9C117F0B-7AB8-EB45-9390-90ACB0A2D555}" presName="Name0" presStyleCnt="0">
        <dgm:presLayoutVars>
          <dgm:dir/>
          <dgm:animLvl val="lvl"/>
          <dgm:resizeHandles val="exact"/>
        </dgm:presLayoutVars>
      </dgm:prSet>
      <dgm:spPr/>
    </dgm:pt>
    <dgm:pt modelId="{8B558DE5-3439-AE49-AF11-CC4151E34BF4}" type="pres">
      <dgm:prSet presAssocID="{EF53E879-97B4-E64E-9F9F-20E84420FF26}" presName="boxAndChildren" presStyleCnt="0"/>
      <dgm:spPr/>
    </dgm:pt>
    <dgm:pt modelId="{F64BAAC9-0306-8747-AE09-85F2961DC6C7}" type="pres">
      <dgm:prSet presAssocID="{EF53E879-97B4-E64E-9F9F-20E84420FF26}" presName="parentTextBox" presStyleLbl="node1" presStyleIdx="0" presStyleCnt="5"/>
      <dgm:spPr/>
    </dgm:pt>
    <dgm:pt modelId="{06613BAC-FE7E-684A-97AD-4D7F4A9F6229}" type="pres">
      <dgm:prSet presAssocID="{A9594914-8536-434E-A4DF-62E0302F95A5}" presName="sp" presStyleCnt="0"/>
      <dgm:spPr/>
    </dgm:pt>
    <dgm:pt modelId="{8CEAAF4C-E775-4D49-B4AF-2EAF8B15E56A}" type="pres">
      <dgm:prSet presAssocID="{847FAF9E-CD5F-F14F-8FEE-94EFA08E66D7}" presName="arrowAndChildren" presStyleCnt="0"/>
      <dgm:spPr/>
    </dgm:pt>
    <dgm:pt modelId="{1C19C6C3-9F37-B84D-920C-91C963B57131}" type="pres">
      <dgm:prSet presAssocID="{847FAF9E-CD5F-F14F-8FEE-94EFA08E66D7}" presName="parentTextArrow" presStyleLbl="node1" presStyleIdx="1" presStyleCnt="5"/>
      <dgm:spPr/>
    </dgm:pt>
    <dgm:pt modelId="{91460162-0F48-7148-BFB7-B9FBAF36EA69}" type="pres">
      <dgm:prSet presAssocID="{42F2A968-F5FE-4945-B998-034F3D9D57B3}" presName="sp" presStyleCnt="0"/>
      <dgm:spPr/>
    </dgm:pt>
    <dgm:pt modelId="{B9702547-A6F6-D04B-B5CA-7C8FBFF29E5E}" type="pres">
      <dgm:prSet presAssocID="{8CB975AC-1B5F-F742-A86E-5BBFE1BCC4FD}" presName="arrowAndChildren" presStyleCnt="0"/>
      <dgm:spPr/>
    </dgm:pt>
    <dgm:pt modelId="{117E77CE-68F6-684C-86B5-EDD2AD78CF92}" type="pres">
      <dgm:prSet presAssocID="{8CB975AC-1B5F-F742-A86E-5BBFE1BCC4FD}" presName="parentTextArrow" presStyleLbl="node1" presStyleIdx="2" presStyleCnt="5"/>
      <dgm:spPr/>
    </dgm:pt>
    <dgm:pt modelId="{4E3CA45C-B4B0-7C43-B8BE-BC0DCF30CB78}" type="pres">
      <dgm:prSet presAssocID="{584B8DAC-26D2-B347-A8D9-547765BD149D}" presName="sp" presStyleCnt="0"/>
      <dgm:spPr/>
    </dgm:pt>
    <dgm:pt modelId="{F6B6FFA0-1285-FD4C-AB8C-D7FF671EF477}" type="pres">
      <dgm:prSet presAssocID="{A0B2F7FF-B04F-F64E-B05E-EEFA2F254712}" presName="arrowAndChildren" presStyleCnt="0"/>
      <dgm:spPr/>
    </dgm:pt>
    <dgm:pt modelId="{4ED4D7D5-E242-9A4A-AFC0-041FA35A3B12}" type="pres">
      <dgm:prSet presAssocID="{A0B2F7FF-B04F-F64E-B05E-EEFA2F254712}" presName="parentTextArrow" presStyleLbl="node1" presStyleIdx="3" presStyleCnt="5"/>
      <dgm:spPr/>
    </dgm:pt>
    <dgm:pt modelId="{16AB1044-8DD2-7248-9444-DAFE02EA55CC}" type="pres">
      <dgm:prSet presAssocID="{A3991236-2939-8646-920C-457ECFEA6F19}" presName="sp" presStyleCnt="0"/>
      <dgm:spPr/>
    </dgm:pt>
    <dgm:pt modelId="{D939D53F-E3B3-5A40-8ED1-17F878F1AF22}" type="pres">
      <dgm:prSet presAssocID="{3432021B-2FC0-C848-8194-0792A81319A0}" presName="arrowAndChildren" presStyleCnt="0"/>
      <dgm:spPr/>
    </dgm:pt>
    <dgm:pt modelId="{456312F7-EAA0-274F-8BDE-B768C0378694}" type="pres">
      <dgm:prSet presAssocID="{3432021B-2FC0-C848-8194-0792A81319A0}" presName="parentTextArrow" presStyleLbl="node1" presStyleIdx="4" presStyleCnt="5"/>
      <dgm:spPr/>
    </dgm:pt>
  </dgm:ptLst>
  <dgm:cxnLst>
    <dgm:cxn modelId="{C760E50F-8A96-7D40-B67B-46136252B7EC}" type="presOf" srcId="{3432021B-2FC0-C848-8194-0792A81319A0}" destId="{456312F7-EAA0-274F-8BDE-B768C0378694}" srcOrd="0" destOrd="0" presId="urn:microsoft.com/office/officeart/2005/8/layout/process4"/>
    <dgm:cxn modelId="{2A7F4D20-42BE-E046-BA64-2BF9FE159984}" srcId="{9C117F0B-7AB8-EB45-9390-90ACB0A2D555}" destId="{8CB975AC-1B5F-F742-A86E-5BBFE1BCC4FD}" srcOrd="2" destOrd="0" parTransId="{CCD1CCA0-1492-8345-97E9-0B3421050BD8}" sibTransId="{42F2A968-F5FE-4945-B998-034F3D9D57B3}"/>
    <dgm:cxn modelId="{66B7025E-0ACA-0644-B34F-1C686AD0EEBE}" type="presOf" srcId="{9C117F0B-7AB8-EB45-9390-90ACB0A2D555}" destId="{E2475892-D6CF-6243-B1E6-596C20F057F1}" srcOrd="0" destOrd="0" presId="urn:microsoft.com/office/officeart/2005/8/layout/process4"/>
    <dgm:cxn modelId="{AEC92864-3441-AE47-85FD-88D306440F77}" srcId="{9C117F0B-7AB8-EB45-9390-90ACB0A2D555}" destId="{EF53E879-97B4-E64E-9F9F-20E84420FF26}" srcOrd="4" destOrd="0" parTransId="{A466FD48-95ED-4E42-91B9-C5EA34AF4A3A}" sibTransId="{03A0E573-A480-2C42-9412-79FE8DCD3FB0}"/>
    <dgm:cxn modelId="{D2212378-822B-E946-9983-378F498C3205}" type="presOf" srcId="{A0B2F7FF-B04F-F64E-B05E-EEFA2F254712}" destId="{4ED4D7D5-E242-9A4A-AFC0-041FA35A3B12}" srcOrd="0" destOrd="0" presId="urn:microsoft.com/office/officeart/2005/8/layout/process4"/>
    <dgm:cxn modelId="{FD0E65C2-2F04-F040-BDA1-F317D67993C8}" type="presOf" srcId="{847FAF9E-CD5F-F14F-8FEE-94EFA08E66D7}" destId="{1C19C6C3-9F37-B84D-920C-91C963B57131}" srcOrd="0" destOrd="0" presId="urn:microsoft.com/office/officeart/2005/8/layout/process4"/>
    <dgm:cxn modelId="{BD7DBECC-1189-3049-9DB7-379B0A5A8CE2}" type="presOf" srcId="{8CB975AC-1B5F-F742-A86E-5BBFE1BCC4FD}" destId="{117E77CE-68F6-684C-86B5-EDD2AD78CF92}" srcOrd="0" destOrd="0" presId="urn:microsoft.com/office/officeart/2005/8/layout/process4"/>
    <dgm:cxn modelId="{D0CA7FD6-E258-D147-A4C8-0432D299010B}" type="presOf" srcId="{EF53E879-97B4-E64E-9F9F-20E84420FF26}" destId="{F64BAAC9-0306-8747-AE09-85F2961DC6C7}" srcOrd="0" destOrd="0" presId="urn:microsoft.com/office/officeart/2005/8/layout/process4"/>
    <dgm:cxn modelId="{6FC6F8DF-3ACD-654F-8662-3CE89FBBA60F}" srcId="{9C117F0B-7AB8-EB45-9390-90ACB0A2D555}" destId="{A0B2F7FF-B04F-F64E-B05E-EEFA2F254712}" srcOrd="1" destOrd="0" parTransId="{E8ADA8ED-A512-6E41-83F3-57B995A66671}" sibTransId="{584B8DAC-26D2-B347-A8D9-547765BD149D}"/>
    <dgm:cxn modelId="{50A727E2-EEA8-4E4C-AC5C-C8908D177111}" srcId="{9C117F0B-7AB8-EB45-9390-90ACB0A2D555}" destId="{3432021B-2FC0-C848-8194-0792A81319A0}" srcOrd="0" destOrd="0" parTransId="{32E3AE7C-3EA8-D74D-B155-6D9D81345B38}" sibTransId="{A3991236-2939-8646-920C-457ECFEA6F19}"/>
    <dgm:cxn modelId="{D88465FC-DE41-7346-A909-69C0279F9BA9}" srcId="{9C117F0B-7AB8-EB45-9390-90ACB0A2D555}" destId="{847FAF9E-CD5F-F14F-8FEE-94EFA08E66D7}" srcOrd="3" destOrd="0" parTransId="{D2E5C61A-62E7-974A-8139-1678F84BD270}" sibTransId="{A9594914-8536-434E-A4DF-62E0302F95A5}"/>
    <dgm:cxn modelId="{398D1EB1-E7F5-6143-8ACE-0EED7350F384}" type="presParOf" srcId="{E2475892-D6CF-6243-B1E6-596C20F057F1}" destId="{8B558DE5-3439-AE49-AF11-CC4151E34BF4}" srcOrd="0" destOrd="0" presId="urn:microsoft.com/office/officeart/2005/8/layout/process4"/>
    <dgm:cxn modelId="{FDD8F4C7-9922-A843-88DD-6B8A7EBBEC2D}" type="presParOf" srcId="{8B558DE5-3439-AE49-AF11-CC4151E34BF4}" destId="{F64BAAC9-0306-8747-AE09-85F2961DC6C7}" srcOrd="0" destOrd="0" presId="urn:microsoft.com/office/officeart/2005/8/layout/process4"/>
    <dgm:cxn modelId="{CCEAFE59-0C65-7B46-BA72-7BBB3BBDE4B5}" type="presParOf" srcId="{E2475892-D6CF-6243-B1E6-596C20F057F1}" destId="{06613BAC-FE7E-684A-97AD-4D7F4A9F6229}" srcOrd="1" destOrd="0" presId="urn:microsoft.com/office/officeart/2005/8/layout/process4"/>
    <dgm:cxn modelId="{73BA145C-84A4-8541-BEA1-BA22305554AB}" type="presParOf" srcId="{E2475892-D6CF-6243-B1E6-596C20F057F1}" destId="{8CEAAF4C-E775-4D49-B4AF-2EAF8B15E56A}" srcOrd="2" destOrd="0" presId="urn:microsoft.com/office/officeart/2005/8/layout/process4"/>
    <dgm:cxn modelId="{C9933AFE-BF11-F940-B6C7-D5BAEA589877}" type="presParOf" srcId="{8CEAAF4C-E775-4D49-B4AF-2EAF8B15E56A}" destId="{1C19C6C3-9F37-B84D-920C-91C963B57131}" srcOrd="0" destOrd="0" presId="urn:microsoft.com/office/officeart/2005/8/layout/process4"/>
    <dgm:cxn modelId="{75C1A2F1-3741-7A49-BC1B-022F0219AC60}" type="presParOf" srcId="{E2475892-D6CF-6243-B1E6-596C20F057F1}" destId="{91460162-0F48-7148-BFB7-B9FBAF36EA69}" srcOrd="3" destOrd="0" presId="urn:microsoft.com/office/officeart/2005/8/layout/process4"/>
    <dgm:cxn modelId="{A4889F71-3930-9C4A-BCAB-0E04C0CA6FBF}" type="presParOf" srcId="{E2475892-D6CF-6243-B1E6-596C20F057F1}" destId="{B9702547-A6F6-D04B-B5CA-7C8FBFF29E5E}" srcOrd="4" destOrd="0" presId="urn:microsoft.com/office/officeart/2005/8/layout/process4"/>
    <dgm:cxn modelId="{2F6F6719-BC10-A84B-A12A-F83B4489748F}" type="presParOf" srcId="{B9702547-A6F6-D04B-B5CA-7C8FBFF29E5E}" destId="{117E77CE-68F6-684C-86B5-EDD2AD78CF92}" srcOrd="0" destOrd="0" presId="urn:microsoft.com/office/officeart/2005/8/layout/process4"/>
    <dgm:cxn modelId="{EB6C9340-0D4C-3A46-95B0-3E1659138DD8}" type="presParOf" srcId="{E2475892-D6CF-6243-B1E6-596C20F057F1}" destId="{4E3CA45C-B4B0-7C43-B8BE-BC0DCF30CB78}" srcOrd="5" destOrd="0" presId="urn:microsoft.com/office/officeart/2005/8/layout/process4"/>
    <dgm:cxn modelId="{BB4545AB-5438-E445-A685-FC02414D314E}" type="presParOf" srcId="{E2475892-D6CF-6243-B1E6-596C20F057F1}" destId="{F6B6FFA0-1285-FD4C-AB8C-D7FF671EF477}" srcOrd="6" destOrd="0" presId="urn:microsoft.com/office/officeart/2005/8/layout/process4"/>
    <dgm:cxn modelId="{E2322E0D-9E6F-2144-84B5-A63902E71811}" type="presParOf" srcId="{F6B6FFA0-1285-FD4C-AB8C-D7FF671EF477}" destId="{4ED4D7D5-E242-9A4A-AFC0-041FA35A3B12}" srcOrd="0" destOrd="0" presId="urn:microsoft.com/office/officeart/2005/8/layout/process4"/>
    <dgm:cxn modelId="{54F486D9-83B6-AB47-A8E8-0D2129FEE80F}" type="presParOf" srcId="{E2475892-D6CF-6243-B1E6-596C20F057F1}" destId="{16AB1044-8DD2-7248-9444-DAFE02EA55CC}" srcOrd="7" destOrd="0" presId="urn:microsoft.com/office/officeart/2005/8/layout/process4"/>
    <dgm:cxn modelId="{92432EBA-0C40-364C-80EE-2624C15DD3EA}" type="presParOf" srcId="{E2475892-D6CF-6243-B1E6-596C20F057F1}" destId="{D939D53F-E3B3-5A40-8ED1-17F878F1AF22}" srcOrd="8" destOrd="0" presId="urn:microsoft.com/office/officeart/2005/8/layout/process4"/>
    <dgm:cxn modelId="{C9B5DAFF-7EE6-7946-8697-3BE16592E53B}" type="presParOf" srcId="{D939D53F-E3B3-5A40-8ED1-17F878F1AF22}" destId="{456312F7-EAA0-274F-8BDE-B768C037869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BAAC9-0306-8747-AE09-85F2961DC6C7}">
      <dsp:nvSpPr>
        <dsp:cNvPr id="0" name=""/>
        <dsp:cNvSpPr/>
      </dsp:nvSpPr>
      <dsp:spPr>
        <a:xfrm>
          <a:off x="0" y="3086084"/>
          <a:ext cx="7248814" cy="5062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Sales </a:t>
          </a:r>
        </a:p>
      </dsp:txBody>
      <dsp:txXfrm>
        <a:off x="0" y="3086084"/>
        <a:ext cx="7248814" cy="506297"/>
      </dsp:txXfrm>
    </dsp:sp>
    <dsp:sp modelId="{1C19C6C3-9F37-B84D-920C-91C963B57131}">
      <dsp:nvSpPr>
        <dsp:cNvPr id="0" name=""/>
        <dsp:cNvSpPr/>
      </dsp:nvSpPr>
      <dsp:spPr>
        <a:xfrm rot="10800000">
          <a:off x="0" y="2314992"/>
          <a:ext cx="7248814" cy="778685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Sentiment</a:t>
          </a:r>
        </a:p>
      </dsp:txBody>
      <dsp:txXfrm rot="10800000">
        <a:off x="0" y="2314992"/>
        <a:ext cx="7248814" cy="505966"/>
      </dsp:txXfrm>
    </dsp:sp>
    <dsp:sp modelId="{117E77CE-68F6-684C-86B5-EDD2AD78CF92}">
      <dsp:nvSpPr>
        <dsp:cNvPr id="0" name=""/>
        <dsp:cNvSpPr/>
      </dsp:nvSpPr>
      <dsp:spPr>
        <a:xfrm rot="10800000">
          <a:off x="0" y="1543901"/>
          <a:ext cx="7248814" cy="778685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Optimisation</a:t>
          </a:r>
        </a:p>
      </dsp:txBody>
      <dsp:txXfrm rot="10800000">
        <a:off x="0" y="1543901"/>
        <a:ext cx="7248814" cy="505966"/>
      </dsp:txXfrm>
    </dsp:sp>
    <dsp:sp modelId="{4ED4D7D5-E242-9A4A-AFC0-041FA35A3B12}">
      <dsp:nvSpPr>
        <dsp:cNvPr id="0" name=""/>
        <dsp:cNvSpPr/>
      </dsp:nvSpPr>
      <dsp:spPr>
        <a:xfrm rot="10800000">
          <a:off x="0" y="772809"/>
          <a:ext cx="7248814" cy="778685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Traffic </a:t>
          </a:r>
        </a:p>
      </dsp:txBody>
      <dsp:txXfrm rot="10800000">
        <a:off x="0" y="772809"/>
        <a:ext cx="7248814" cy="505966"/>
      </dsp:txXfrm>
    </dsp:sp>
    <dsp:sp modelId="{456312F7-EAA0-274F-8BDE-B768C0378694}">
      <dsp:nvSpPr>
        <dsp:cNvPr id="0" name=""/>
        <dsp:cNvSpPr/>
      </dsp:nvSpPr>
      <dsp:spPr>
        <a:xfrm rot="10800000">
          <a:off x="0" y="1718"/>
          <a:ext cx="7248814" cy="778685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Awareness</a:t>
          </a:r>
        </a:p>
      </dsp:txBody>
      <dsp:txXfrm rot="10800000">
        <a:off x="0" y="1718"/>
        <a:ext cx="7248814" cy="505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FBD44-0558-E84A-BCEB-E04529A762C0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11043-9E40-DC4A-8DD7-82873BD70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267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11043-9E40-DC4A-8DD7-82873BD705C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047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are only as good as your last post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11043-9E40-DC4A-8DD7-82873BD705C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84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0A203A7-32F4-144F-BB01-47B0BAE57D71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375379E-5FB2-8A4F-8BF5-DF86EF249BC0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BF99863-202B-5941-8085-6C56AAB5A2CC}"/>
              </a:ext>
            </a:extLst>
          </p:cNvPr>
          <p:cNvSpPr txBox="1">
            <a:spLocks/>
          </p:cNvSpPr>
          <p:nvPr userDrawn="1"/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#TeamCW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E66889-3DA0-1040-B216-73810FC615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8935" y="5106838"/>
            <a:ext cx="1879601" cy="17511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CBF721-5C37-F345-9D6A-EC1DC057EF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5825" y="5040930"/>
            <a:ext cx="1775553" cy="177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6592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03A7-32F4-144F-BB01-47B0BAE57D71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379E-5FB2-8A4F-8BF5-DF86EF249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90608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03A7-32F4-144F-BB01-47B0BAE57D71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379E-5FB2-8A4F-8BF5-DF86EF249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4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03A7-32F4-144F-BB01-47B0BAE57D71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#</a:t>
            </a:r>
            <a:r>
              <a:rPr lang="en-GB" dirty="0" err="1"/>
              <a:t>TeamCW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379E-5FB2-8A4F-8BF5-DF86EF249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6979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0A203A7-32F4-144F-BB01-47B0BAE57D71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375379E-5FB2-8A4F-8BF5-DF86EF249BC0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776D78F-285E-7145-9BDD-FC76A2C43EB9}"/>
              </a:ext>
            </a:extLst>
          </p:cNvPr>
          <p:cNvSpPr txBox="1">
            <a:spLocks/>
          </p:cNvSpPr>
          <p:nvPr userDrawn="1"/>
        </p:nvSpPr>
        <p:spPr>
          <a:xfrm>
            <a:off x="5279064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#</a:t>
            </a:r>
            <a:r>
              <a:rPr lang="en-GB" dirty="0" err="1"/>
              <a:t>TeamCW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D963D7-D5CB-164E-B49A-A02BD78BDF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395" y="3429000"/>
            <a:ext cx="1879601" cy="17511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6AA607-C001-DA4D-9E3C-AE1048913E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395" y="1147385"/>
            <a:ext cx="1775553" cy="177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20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03A7-32F4-144F-BB01-47B0BAE57D71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379E-5FB2-8A4F-8BF5-DF86EF249BC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E71BD3E-3DD7-7641-B52D-E0A2BE195593}"/>
              </a:ext>
            </a:extLst>
          </p:cNvPr>
          <p:cNvSpPr txBox="1">
            <a:spLocks/>
          </p:cNvSpPr>
          <p:nvPr userDrawn="1"/>
        </p:nvSpPr>
        <p:spPr>
          <a:xfrm>
            <a:off x="4038600" y="6395155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#TeamCW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10861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03A7-32F4-144F-BB01-47B0BAE57D71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379E-5FB2-8A4F-8BF5-DF86EF249BC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772539F-C5E2-624E-AF8D-7439F158D5FA}"/>
              </a:ext>
            </a:extLst>
          </p:cNvPr>
          <p:cNvSpPr txBox="1">
            <a:spLocks/>
          </p:cNvSpPr>
          <p:nvPr userDrawn="1"/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#</a:t>
            </a:r>
            <a:r>
              <a:rPr lang="en-GB" dirty="0" err="1"/>
              <a:t>TeamCW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13554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03A7-32F4-144F-BB01-47B0BAE57D71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379E-5FB2-8A4F-8BF5-DF86EF249BC0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67DD24-038E-004A-95A6-94E0E3F996CD}"/>
              </a:ext>
            </a:extLst>
          </p:cNvPr>
          <p:cNvSpPr txBox="1">
            <a:spLocks/>
          </p:cNvSpPr>
          <p:nvPr userDrawn="1"/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#TeamCW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9228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03A7-32F4-144F-BB01-47B0BAE57D71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379E-5FB2-8A4F-8BF5-DF86EF249BC0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89690-FFA2-944F-9473-3F45864663B1}"/>
              </a:ext>
            </a:extLst>
          </p:cNvPr>
          <p:cNvSpPr txBox="1">
            <a:spLocks/>
          </p:cNvSpPr>
          <p:nvPr userDrawn="1"/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#TeamCW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73567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0A203A7-32F4-144F-BB01-47B0BAE57D71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375379E-5FB2-8A4F-8BF5-DF86EF249BC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25A94D4-95A2-C241-82BC-4BA8D84840A4}"/>
              </a:ext>
            </a:extLst>
          </p:cNvPr>
          <p:cNvSpPr txBox="1">
            <a:spLocks/>
          </p:cNvSpPr>
          <p:nvPr userDrawn="1"/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#TeamCW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A39EFC-CBD0-694F-9F5F-E85CE7D7DB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8935" y="5106838"/>
            <a:ext cx="1879601" cy="17511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A66773-4D31-4541-BC13-29296549C5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5825" y="5040930"/>
            <a:ext cx="1775553" cy="177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7756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0A203A7-32F4-144F-BB01-47B0BAE57D71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375379E-5FB2-8A4F-8BF5-DF86EF249BC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89C9D3E-032A-F149-B7C6-AB4E2B88417D}"/>
              </a:ext>
            </a:extLst>
          </p:cNvPr>
          <p:cNvSpPr txBox="1">
            <a:spLocks/>
          </p:cNvSpPr>
          <p:nvPr userDrawn="1"/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#TeamCW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87F608-1AAE-4A44-ADCF-73ED38CC85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8935" y="5106838"/>
            <a:ext cx="1879601" cy="17511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A67092-C6A7-6D42-A44E-53E5869633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5825" y="5040930"/>
            <a:ext cx="1775553" cy="177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0312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0A203A7-32F4-144F-BB01-47B0BAE57D71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#</a:t>
            </a:r>
            <a:r>
              <a:rPr lang="en-GB" dirty="0" err="1"/>
              <a:t>TeamCW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375379E-5FB2-8A4F-8BF5-DF86EF249BC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CCA871-4713-5349-B24F-6CEE5BD0A42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28935" y="5106838"/>
            <a:ext cx="1879601" cy="17511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D8CDCF-C5D9-D64B-8E75-EE3D5762F1B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85825" y="5040930"/>
            <a:ext cx="1775553" cy="177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3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65BF5-B4C9-4043-A5A8-B30F068792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8800" dirty="0"/>
              <a:t>Public Relations &amp; </a:t>
            </a:r>
            <a:br>
              <a:rPr lang="en-GB" sz="8800" dirty="0"/>
            </a:br>
            <a:r>
              <a:rPr lang="en-GB" sz="8800" dirty="0"/>
              <a:t>Marketing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303AB0-224E-2941-828E-628FA8579D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Lion Sophie Moseley </a:t>
            </a:r>
          </a:p>
        </p:txBody>
      </p:sp>
    </p:spTree>
    <p:extLst>
      <p:ext uri="{BB962C8B-B14F-4D97-AF65-F5344CB8AC3E}">
        <p14:creationId xmlns:p14="http://schemas.microsoft.com/office/powerpoint/2010/main" val="415361394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14857-DE55-4140-A3E5-813E856F5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Building Relationships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5A4E2-1D16-D544-86C7-794268B44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32204"/>
            <a:ext cx="10178322" cy="3593591"/>
          </a:xfrm>
        </p:spPr>
        <p:txBody>
          <a:bodyPr numCol="2"/>
          <a:lstStyle/>
          <a:p>
            <a:r>
              <a:rPr lang="en-GB" dirty="0">
                <a:solidFill>
                  <a:schemeClr val="tx1"/>
                </a:solidFill>
              </a:rPr>
              <a:t>Assess the community – Needs vs Wants </a:t>
            </a:r>
          </a:p>
          <a:p>
            <a:r>
              <a:rPr lang="en-GB" dirty="0">
                <a:solidFill>
                  <a:schemeClr val="tx1"/>
                </a:solidFill>
              </a:rPr>
              <a:t>Ambassador </a:t>
            </a:r>
          </a:p>
          <a:p>
            <a:r>
              <a:rPr lang="en-GB" dirty="0">
                <a:solidFill>
                  <a:schemeClr val="tx1"/>
                </a:solidFill>
              </a:rPr>
              <a:t>Contact local businesses, charities and volunteers </a:t>
            </a:r>
          </a:p>
          <a:p>
            <a:r>
              <a:rPr lang="en-GB" dirty="0">
                <a:solidFill>
                  <a:schemeClr val="tx1"/>
                </a:solidFill>
              </a:rPr>
              <a:t>Meet up with them in person</a:t>
            </a:r>
          </a:p>
          <a:p>
            <a:r>
              <a:rPr lang="en-GB" dirty="0">
                <a:solidFill>
                  <a:schemeClr val="tx1"/>
                </a:solidFill>
              </a:rPr>
              <a:t>Talking and asking questions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Offering them something in return </a:t>
            </a:r>
          </a:p>
          <a:p>
            <a:r>
              <a:rPr lang="en-GB" dirty="0">
                <a:solidFill>
                  <a:schemeClr val="tx1"/>
                </a:solidFill>
              </a:rPr>
              <a:t>Paper trail </a:t>
            </a:r>
          </a:p>
          <a:p>
            <a:r>
              <a:rPr lang="en-GB" dirty="0">
                <a:solidFill>
                  <a:schemeClr val="tx1"/>
                </a:solidFill>
              </a:rPr>
              <a:t>Follow up </a:t>
            </a:r>
          </a:p>
          <a:p>
            <a:r>
              <a:rPr lang="en-GB" dirty="0">
                <a:solidFill>
                  <a:schemeClr val="tx1"/>
                </a:solidFill>
              </a:rPr>
              <a:t>Thank you</a:t>
            </a:r>
          </a:p>
          <a:p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EBE8733-C708-3A48-9916-47C1B0060861}"/>
              </a:ext>
            </a:extLst>
          </p:cNvPr>
          <p:cNvSpPr txBox="1">
            <a:spLocks/>
          </p:cNvSpPr>
          <p:nvPr/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#</a:t>
            </a:r>
            <a:r>
              <a:rPr lang="en-GB" dirty="0" err="1"/>
              <a:t>TeamCW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050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DCF4E-355F-A641-A7BD-14B2CDB26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importance of evaluation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D0177-630D-B44E-BC5E-FB2CBB843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What has worked?</a:t>
            </a:r>
          </a:p>
          <a:p>
            <a:r>
              <a:rPr lang="en-GB" dirty="0">
                <a:solidFill>
                  <a:schemeClr val="tx1"/>
                </a:solidFill>
              </a:rPr>
              <a:t>What needs to be adjusted to have more success?</a:t>
            </a:r>
          </a:p>
          <a:p>
            <a:r>
              <a:rPr lang="en-GB" dirty="0">
                <a:solidFill>
                  <a:schemeClr val="tx1"/>
                </a:solidFill>
              </a:rPr>
              <a:t>Trial case studies  </a:t>
            </a:r>
          </a:p>
          <a:p>
            <a:r>
              <a:rPr lang="en-GB" dirty="0">
                <a:solidFill>
                  <a:schemeClr val="tx1"/>
                </a:solidFill>
              </a:rPr>
              <a:t>Show your success 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17015-222C-EA44-95F5-8E527343F5F9}"/>
              </a:ext>
            </a:extLst>
          </p:cNvPr>
          <p:cNvSpPr txBox="1">
            <a:spLocks/>
          </p:cNvSpPr>
          <p:nvPr/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#</a:t>
            </a:r>
            <a:r>
              <a:rPr lang="en-GB" dirty="0" err="1"/>
              <a:t>TeamCW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989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A56E4-1C17-B24B-9B46-53D947CC1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Domino Effect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74CA0-E152-9B40-8AA9-9B9DB938B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67060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8311CF-EB5A-4D44-ACE5-CDB0225F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Accessibility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F36318-5D00-5D48-9179-B9A4FE89E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593591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Clear </a:t>
            </a:r>
          </a:p>
          <a:p>
            <a:r>
              <a:rPr lang="en-GB" dirty="0">
                <a:solidFill>
                  <a:schemeClr val="tx1"/>
                </a:solidFill>
              </a:rPr>
              <a:t>Correct </a:t>
            </a:r>
          </a:p>
          <a:p>
            <a:r>
              <a:rPr lang="en-GB" dirty="0">
                <a:solidFill>
                  <a:schemeClr val="tx1"/>
                </a:solidFill>
              </a:rPr>
              <a:t>Professional </a:t>
            </a:r>
          </a:p>
          <a:p>
            <a:r>
              <a:rPr lang="en-GB" dirty="0">
                <a:solidFill>
                  <a:schemeClr val="tx1"/>
                </a:solidFill>
              </a:rPr>
              <a:t>Easy to Access </a:t>
            </a:r>
          </a:p>
          <a:p>
            <a:r>
              <a:rPr lang="en-GB" dirty="0">
                <a:solidFill>
                  <a:schemeClr val="tx1"/>
                </a:solidFill>
              </a:rPr>
              <a:t>3 Clicks Away </a:t>
            </a:r>
          </a:p>
          <a:p>
            <a:r>
              <a:rPr lang="en-GB" dirty="0">
                <a:solidFill>
                  <a:schemeClr val="tx1"/>
                </a:solidFill>
              </a:rPr>
              <a:t>30 Second rule 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815017-B741-D943-81F9-7F865E9BCED2}"/>
              </a:ext>
            </a:extLst>
          </p:cNvPr>
          <p:cNvSpPr txBox="1">
            <a:spLocks/>
          </p:cNvSpPr>
          <p:nvPr/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#</a:t>
            </a:r>
            <a:r>
              <a:rPr lang="en-GB" dirty="0" err="1"/>
              <a:t>TeamCW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313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AC3D-37CD-F241-9DD9-443A336ED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Sales Formula </a:t>
            </a:r>
            <a:br>
              <a:rPr lang="en-GB" dirty="0"/>
            </a:br>
            <a:r>
              <a:rPr lang="en-GB" dirty="0"/>
              <a:t>(Increasing membership)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EC2DE5A-2AC2-2D45-A5E4-B93D60C651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178578"/>
              </p:ext>
            </p:extLst>
          </p:nvPr>
        </p:nvGraphicFramePr>
        <p:xfrm>
          <a:off x="2716068" y="1874517"/>
          <a:ext cx="7248814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659E0-1EB4-DB4D-BAD1-E4771FA9B2C1}"/>
              </a:ext>
            </a:extLst>
          </p:cNvPr>
          <p:cNvSpPr txBox="1">
            <a:spLocks/>
          </p:cNvSpPr>
          <p:nvPr/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#</a:t>
            </a:r>
            <a:r>
              <a:rPr lang="en-GB" dirty="0" err="1"/>
              <a:t>TeamCW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3996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9E6BA-BF64-624D-8A83-0C6A950A9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4 Types of Content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D10F1-020E-CE45-AE7A-9B1CB6170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Entry level Content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Category Content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Community Content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Product and Scale 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455A5EE-F302-F947-98B7-23072703E6BD}"/>
              </a:ext>
            </a:extLst>
          </p:cNvPr>
          <p:cNvSpPr txBox="1">
            <a:spLocks/>
          </p:cNvSpPr>
          <p:nvPr/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#</a:t>
            </a:r>
            <a:r>
              <a:rPr lang="en-GB" dirty="0" err="1"/>
              <a:t>TeamCW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423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E2A36-2A64-5D45-9F70-CA3C13CBC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Hash 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04CA2-A5E0-1D45-9F28-948F9D15F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59359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#</a:t>
            </a:r>
            <a:r>
              <a:rPr lang="en-GB" dirty="0" err="1">
                <a:solidFill>
                  <a:schemeClr val="tx1"/>
                </a:solidFill>
              </a:rPr>
              <a:t>Membershipmonday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r>
              <a:rPr lang="en-GB" dirty="0">
                <a:solidFill>
                  <a:schemeClr val="tx1"/>
                </a:solidFill>
              </a:rPr>
              <a:t>#</a:t>
            </a:r>
            <a:r>
              <a:rPr lang="en-GB" dirty="0" err="1">
                <a:solidFill>
                  <a:schemeClr val="tx1"/>
                </a:solidFill>
              </a:rPr>
              <a:t>Throwbackthursday</a:t>
            </a:r>
            <a:r>
              <a:rPr lang="en-GB" dirty="0">
                <a:solidFill>
                  <a:schemeClr val="tx1"/>
                </a:solidFill>
              </a:rPr>
              <a:t> </a:t>
            </a:r>
          </a:p>
          <a:p>
            <a:r>
              <a:rPr lang="en-GB" dirty="0">
                <a:solidFill>
                  <a:schemeClr val="tx1"/>
                </a:solidFill>
              </a:rPr>
              <a:t>#</a:t>
            </a:r>
            <a:r>
              <a:rPr lang="en-GB" dirty="0" err="1">
                <a:solidFill>
                  <a:schemeClr val="tx1"/>
                </a:solidFill>
              </a:rPr>
              <a:t>ServiceSaturday</a:t>
            </a:r>
            <a:r>
              <a:rPr lang="en-GB" dirty="0">
                <a:solidFill>
                  <a:schemeClr val="tx1"/>
                </a:solidFill>
              </a:rPr>
              <a:t> </a:t>
            </a:r>
          </a:p>
          <a:p>
            <a:r>
              <a:rPr lang="en-GB" dirty="0">
                <a:solidFill>
                  <a:schemeClr val="tx1"/>
                </a:solidFill>
              </a:rPr>
              <a:t>#</a:t>
            </a:r>
            <a:r>
              <a:rPr lang="en-GB" dirty="0" err="1">
                <a:solidFill>
                  <a:schemeClr val="tx1"/>
                </a:solidFill>
              </a:rPr>
              <a:t>FunFriday</a:t>
            </a:r>
            <a:r>
              <a:rPr lang="en-GB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Ones we use regularly:     # </a:t>
            </a:r>
            <a:r>
              <a:rPr lang="en-GB" dirty="0" err="1">
                <a:solidFill>
                  <a:schemeClr val="tx1"/>
                </a:solidFill>
              </a:rPr>
              <a:t>WeServe</a:t>
            </a:r>
            <a:r>
              <a:rPr lang="en-GB" dirty="0">
                <a:solidFill>
                  <a:schemeClr val="tx1"/>
                </a:solidFill>
              </a:rPr>
              <a:t>   #</a:t>
            </a:r>
            <a:r>
              <a:rPr lang="en-GB" dirty="0" err="1">
                <a:solidFill>
                  <a:schemeClr val="tx1"/>
                </a:solidFill>
              </a:rPr>
              <a:t>kindnessmatters</a:t>
            </a:r>
            <a:r>
              <a:rPr lang="en-GB" dirty="0">
                <a:solidFill>
                  <a:schemeClr val="tx1"/>
                </a:solidFill>
              </a:rPr>
              <a:t>  #</a:t>
            </a:r>
            <a:r>
              <a:rPr lang="en-GB" dirty="0" err="1">
                <a:solidFill>
                  <a:schemeClr val="tx1"/>
                </a:solidFill>
              </a:rPr>
              <a:t>TeamCW</a:t>
            </a:r>
            <a:r>
              <a:rPr lang="en-GB" dirty="0">
                <a:solidFill>
                  <a:schemeClr val="tx1"/>
                </a:solidFill>
              </a:rPr>
              <a:t> #</a:t>
            </a:r>
            <a:r>
              <a:rPr lang="en-GB" dirty="0" err="1">
                <a:solidFill>
                  <a:schemeClr val="tx1"/>
                </a:solidFill>
              </a:rPr>
              <a:t>LionsGetInvolved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For the 5 pillars of service: 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tx1"/>
                </a:solidFill>
              </a:rPr>
              <a:t>#environment    #diabetes    #sight    /    #vision    #hunger    #foodbank    #</a:t>
            </a:r>
            <a:r>
              <a:rPr lang="en-GB" dirty="0" err="1">
                <a:solidFill>
                  <a:schemeClr val="tx1"/>
                </a:solidFill>
              </a:rPr>
              <a:t>childhoodcancer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103D2-6CE5-9941-8513-728DAD23A6DD}"/>
              </a:ext>
            </a:extLst>
          </p:cNvPr>
          <p:cNvSpPr txBox="1">
            <a:spLocks/>
          </p:cNvSpPr>
          <p:nvPr/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#</a:t>
            </a:r>
            <a:r>
              <a:rPr lang="en-GB" dirty="0" err="1"/>
              <a:t>TeamCW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2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17D99-90A3-8F41-AE0E-E9F4F90BC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QR Codes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6EA5-317F-0346-90E1-13544699C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593591"/>
          </a:xfrm>
        </p:spPr>
        <p:txBody>
          <a:bodyPr anchor="ctr"/>
          <a:lstStyle/>
          <a:p>
            <a:r>
              <a:rPr lang="en-GB" dirty="0">
                <a:solidFill>
                  <a:schemeClr val="tx1"/>
                </a:solidFill>
              </a:rPr>
              <a:t>A QR code is a type of matrix barcode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Scan via the camera on your smart phone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1C426-7EB9-EC44-9AC4-C7BE1904F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549" y="2698030"/>
            <a:ext cx="1905000" cy="1905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0527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D038E-8401-124F-BAC7-6C0FA04C3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Useful Tools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4D81B8-4E97-4D40-9BF9-A4AE4DA1EC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>
                <a:solidFill>
                  <a:schemeClr val="tx1"/>
                </a:solidFill>
              </a:rPr>
              <a:t>Technical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Canva </a:t>
            </a:r>
          </a:p>
          <a:p>
            <a:r>
              <a:rPr lang="en-GB" dirty="0">
                <a:solidFill>
                  <a:schemeClr val="tx1"/>
                </a:solidFill>
              </a:rPr>
              <a:t>Layout App </a:t>
            </a:r>
          </a:p>
          <a:p>
            <a:r>
              <a:rPr lang="en-GB" dirty="0">
                <a:solidFill>
                  <a:schemeClr val="tx1"/>
                </a:solidFill>
              </a:rPr>
              <a:t>Publisher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A17F74-429B-3B4F-BDF9-3093DF0716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>
                <a:solidFill>
                  <a:schemeClr val="tx1"/>
                </a:solidFill>
              </a:rPr>
              <a:t>Practical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Business cards </a:t>
            </a:r>
          </a:p>
          <a:p>
            <a:r>
              <a:rPr lang="en-GB" dirty="0">
                <a:solidFill>
                  <a:schemeClr val="tx1"/>
                </a:solidFill>
              </a:rPr>
              <a:t>Bookmarks </a:t>
            </a:r>
          </a:p>
          <a:p>
            <a:r>
              <a:rPr lang="en-GB" dirty="0">
                <a:solidFill>
                  <a:schemeClr val="tx1"/>
                </a:solidFill>
              </a:rPr>
              <a:t>Flyers </a:t>
            </a:r>
          </a:p>
          <a:p>
            <a:r>
              <a:rPr lang="en-GB" dirty="0">
                <a:solidFill>
                  <a:schemeClr val="tx1"/>
                </a:solidFill>
              </a:rPr>
              <a:t>Press releases </a:t>
            </a:r>
          </a:p>
          <a:p>
            <a:r>
              <a:rPr lang="en-GB" dirty="0">
                <a:solidFill>
                  <a:schemeClr val="tx1"/>
                </a:solidFill>
              </a:rPr>
              <a:t>Social media &amp; Websites </a:t>
            </a:r>
          </a:p>
        </p:txBody>
      </p:sp>
    </p:spTree>
    <p:extLst>
      <p:ext uri="{BB962C8B-B14F-4D97-AF65-F5344CB8AC3E}">
        <p14:creationId xmlns:p14="http://schemas.microsoft.com/office/powerpoint/2010/main" val="559422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27C794-CBCD-954F-9AD6-651AEFB64D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Remember…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EFE344-F939-4C4B-8042-12DF3E233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80362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64B02-C39A-B64B-A70B-DF684A46A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What is marketing </a:t>
            </a:r>
            <a:br>
              <a:rPr lang="en-GB" dirty="0"/>
            </a:br>
            <a:r>
              <a:rPr lang="en-GB" dirty="0"/>
              <a:t>and </a:t>
            </a:r>
            <a:br>
              <a:rPr lang="en-GB" dirty="0"/>
            </a:br>
            <a:r>
              <a:rPr lang="en-GB" dirty="0"/>
              <a:t>public relations?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08F16-A10A-A948-ACFC-CC42457EB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Marketing: the action or business of promoting and selling products or services, including market research and advertising.</a:t>
            </a:r>
          </a:p>
          <a:p>
            <a:r>
              <a:rPr lang="en-GB" dirty="0">
                <a:solidFill>
                  <a:schemeClr val="tx1"/>
                </a:solidFill>
              </a:rPr>
              <a:t>Public Relations: the professional maintenance of a favourable public image by a company or other organisation or a famous person. The state of the relationship between a company or other organisation or a famous person and the public</a:t>
            </a:r>
          </a:p>
          <a:p>
            <a:pPr marL="457200" lvl="1" indent="0">
              <a:buNone/>
            </a:pPr>
            <a:r>
              <a:rPr lang="en-GB" dirty="0">
                <a:solidFill>
                  <a:schemeClr val="tx1"/>
                </a:solidFill>
              </a:rPr>
              <a:t>- Google Dictionary 2021 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7EE7090-82CE-5945-831C-3A33FCD19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75679"/>
            <a:ext cx="4114800" cy="345796"/>
          </a:xfrm>
        </p:spPr>
        <p:txBody>
          <a:bodyPr/>
          <a:lstStyle/>
          <a:p>
            <a:r>
              <a:rPr lang="en-GB" dirty="0"/>
              <a:t>#</a:t>
            </a:r>
            <a:r>
              <a:rPr lang="en-GB" dirty="0" err="1"/>
              <a:t>TeamCW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242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C26D76-48BB-2F40-B1BF-B60626AB81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  <a:br>
              <a:rPr lang="en-GB" dirty="0"/>
            </a:br>
            <a:r>
              <a:rPr lang="en-GB" dirty="0"/>
              <a:t>Q &amp; 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848C15F-1BC6-7341-90B0-7B8CA5384B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13179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7BF465-89F9-1B42-9575-24C27B636E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Why is it important?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EDED93E-2540-9049-A77C-8152F85C8B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97786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787221-F652-374D-AF81-CE6458034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6000" dirty="0"/>
              <a:t>Brand Awareness </a:t>
            </a:r>
            <a:br>
              <a:rPr lang="en-GB" sz="6000" dirty="0"/>
            </a:br>
            <a:r>
              <a:rPr lang="en-GB" sz="6000" dirty="0"/>
              <a:t>&amp; </a:t>
            </a:r>
            <a:br>
              <a:rPr lang="en-GB" sz="6000" dirty="0"/>
            </a:br>
            <a:r>
              <a:rPr lang="en-GB" sz="6000" dirty="0"/>
              <a:t>working </a:t>
            </a:r>
            <a:br>
              <a:rPr lang="en-GB" sz="6000" dirty="0"/>
            </a:br>
            <a:r>
              <a:rPr lang="en-GB" sz="6000" dirty="0"/>
              <a:t>with the Community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708E1E-6CA6-F54D-B5C8-A26457F310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05652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BDCF839-B3C3-EB47-A6CE-ED56312D7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Public view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59EBB1-B1B4-AC46-8DB3-3DD1AB247A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Secret </a:t>
            </a:r>
          </a:p>
          <a:p>
            <a:r>
              <a:rPr lang="en-GB" dirty="0">
                <a:solidFill>
                  <a:schemeClr val="tx1"/>
                </a:solidFill>
              </a:rPr>
              <a:t>Old fashioned </a:t>
            </a:r>
          </a:p>
          <a:p>
            <a:r>
              <a:rPr lang="en-GB" dirty="0">
                <a:solidFill>
                  <a:schemeClr val="tx1"/>
                </a:solidFill>
              </a:rPr>
              <a:t>Not fun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40EB8BB-AD8F-5E47-B9EB-1A1D092C8D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Push another image </a:t>
            </a:r>
          </a:p>
          <a:p>
            <a:r>
              <a:rPr lang="en-GB" dirty="0">
                <a:solidFill>
                  <a:schemeClr val="tx1"/>
                </a:solidFill>
              </a:rPr>
              <a:t>Get the word out there </a:t>
            </a:r>
          </a:p>
          <a:p>
            <a:r>
              <a:rPr lang="en-GB" dirty="0">
                <a:solidFill>
                  <a:schemeClr val="tx1"/>
                </a:solidFill>
              </a:rPr>
              <a:t>Change perceptions </a:t>
            </a:r>
          </a:p>
          <a:p>
            <a:r>
              <a:rPr lang="en-GB" dirty="0">
                <a:solidFill>
                  <a:schemeClr val="tx1"/>
                </a:solidFill>
              </a:rPr>
              <a:t>Remember the brand </a:t>
            </a:r>
          </a:p>
        </p:txBody>
      </p:sp>
    </p:spTree>
    <p:extLst>
      <p:ext uri="{BB962C8B-B14F-4D97-AF65-F5344CB8AC3E}">
        <p14:creationId xmlns:p14="http://schemas.microsoft.com/office/powerpoint/2010/main" val="305687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8BEE0B-284B-C541-9FDD-DB03821F8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importance of looking alike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E34F5-4B45-8443-A4B9-29689A6422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Why do we need to look alike?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4BE681-6C4C-8F4C-9AF2-DFECC46C8C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We are all from the same organisation </a:t>
            </a:r>
          </a:p>
          <a:p>
            <a:r>
              <a:rPr lang="en-GB" dirty="0">
                <a:solidFill>
                  <a:schemeClr val="tx1"/>
                </a:solidFill>
              </a:rPr>
              <a:t>To make the brand bigger and better </a:t>
            </a:r>
          </a:p>
          <a:p>
            <a:r>
              <a:rPr lang="en-GB" dirty="0">
                <a:solidFill>
                  <a:schemeClr val="tx1"/>
                </a:solidFill>
              </a:rPr>
              <a:t>To ensure the public knows the brand </a:t>
            </a: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8B4455-E64F-614D-BC7D-079C2EC49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en-GB" dirty="0"/>
              <a:t>how do we do this?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083783-C9E5-0E4B-86A6-F6EF507F02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Using the correct logo</a:t>
            </a:r>
          </a:p>
          <a:p>
            <a:r>
              <a:rPr lang="en-GB" dirty="0">
                <a:solidFill>
                  <a:schemeClr val="tx1"/>
                </a:solidFill>
              </a:rPr>
              <a:t>Using professional printing  </a:t>
            </a:r>
          </a:p>
          <a:p>
            <a:r>
              <a:rPr lang="en-GB" dirty="0">
                <a:solidFill>
                  <a:schemeClr val="tx1"/>
                </a:solidFill>
              </a:rPr>
              <a:t>Using the correct imagery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4C5A39-7CC8-DF42-B297-9714A9753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2683" y="4974160"/>
            <a:ext cx="2964948" cy="2229457"/>
          </a:xfrm>
          <a:prstGeom prst="rect">
            <a:avLst/>
          </a:prstGeom>
        </p:spPr>
      </p:pic>
      <p:sp>
        <p:nvSpPr>
          <p:cNvPr id="15" name="&quot;No&quot; Symbol 14">
            <a:extLst>
              <a:ext uri="{FF2B5EF4-FFF2-40B4-BE49-F238E27FC236}">
                <a16:creationId xmlns:a16="http://schemas.microsoft.com/office/drawing/2014/main" id="{31A26141-207E-DA4B-ADB0-0E9AB0B9BE95}"/>
              </a:ext>
            </a:extLst>
          </p:cNvPr>
          <p:cNvSpPr/>
          <p:nvPr/>
        </p:nvSpPr>
        <p:spPr>
          <a:xfrm>
            <a:off x="7884544" y="5434641"/>
            <a:ext cx="1190444" cy="1285336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942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8BEE0B-284B-C541-9FDD-DB03821F8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importance of looking alike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A35594-C2C6-B547-A5B0-6BE68C9D1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72" y="1225147"/>
            <a:ext cx="5244353" cy="3485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2CEDE5-B65C-8449-A4C5-B87CC6072F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28" t="36395" r="33359" b="42285"/>
          <a:stretch/>
        </p:blipFill>
        <p:spPr>
          <a:xfrm>
            <a:off x="7082792" y="1303018"/>
            <a:ext cx="4557104" cy="11429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7C7849-2007-F94A-AE61-B3E97E90DE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06" t="42591" r="38076" b="34611"/>
          <a:stretch/>
        </p:blipFill>
        <p:spPr>
          <a:xfrm>
            <a:off x="7172960" y="2956559"/>
            <a:ext cx="4328160" cy="1605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048368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78AA489-D2F1-0641-88B1-58579D524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Your audience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6C6DC9-3293-8343-8AA9-AC3F552F5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32204"/>
            <a:ext cx="10178322" cy="359359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solidFill>
                  <a:schemeClr val="tx1"/>
                </a:solidFill>
              </a:rPr>
              <a:t>Who is your audience?</a:t>
            </a:r>
          </a:p>
          <a:p>
            <a:pPr marL="514350" indent="-514350">
              <a:buAutoNum type="arabicPeriod"/>
            </a:pPr>
            <a:r>
              <a:rPr lang="en-GB" sz="2800" b="1" dirty="0">
                <a:solidFill>
                  <a:schemeClr val="tx1"/>
                </a:solidFill>
              </a:rPr>
              <a:t>What is it that you are trying to promote?</a:t>
            </a:r>
          </a:p>
          <a:p>
            <a:pPr marL="514350" indent="-514350">
              <a:buAutoNum type="arabicPeriod"/>
            </a:pPr>
            <a:r>
              <a:rPr lang="en-GB" sz="2800" b="1" dirty="0">
                <a:solidFill>
                  <a:schemeClr val="tx1"/>
                </a:solidFill>
              </a:rPr>
              <a:t>When? </a:t>
            </a:r>
          </a:p>
          <a:p>
            <a:pPr marL="514350" indent="-514350">
              <a:buAutoNum type="arabicPeriod"/>
            </a:pPr>
            <a:r>
              <a:rPr lang="en-GB" sz="2800" b="1" dirty="0">
                <a:solidFill>
                  <a:schemeClr val="tx1"/>
                </a:solidFill>
              </a:rPr>
              <a:t>Where?</a:t>
            </a:r>
          </a:p>
          <a:p>
            <a:pPr marL="514350" indent="-514350">
              <a:buAutoNum type="arabicPeriod"/>
            </a:pPr>
            <a:r>
              <a:rPr lang="en-GB" sz="2800" b="1" dirty="0">
                <a:solidFill>
                  <a:schemeClr val="tx1"/>
                </a:solidFill>
              </a:rPr>
              <a:t>Why should the audience get involved? </a:t>
            </a:r>
          </a:p>
          <a:p>
            <a:pPr marL="514350" indent="-514350">
              <a:buAutoNum type="arabicPeriod"/>
            </a:pPr>
            <a:r>
              <a:rPr lang="en-GB" sz="2800" b="1" dirty="0">
                <a:solidFill>
                  <a:schemeClr val="tx1"/>
                </a:solidFill>
              </a:rPr>
              <a:t>How do they get involved? 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F00D74A-534B-BF4C-A5F0-5F61A6E30085}"/>
              </a:ext>
            </a:extLst>
          </p:cNvPr>
          <p:cNvSpPr txBox="1">
            <a:spLocks/>
          </p:cNvSpPr>
          <p:nvPr/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#</a:t>
            </a:r>
            <a:r>
              <a:rPr lang="en-GB" dirty="0" err="1"/>
              <a:t>TeamCW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812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0A7DB-4E30-F241-8908-903673E70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Event: Litter pick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8503A-EF26-314C-A589-599577C3A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2642" y="1558252"/>
            <a:ext cx="4800600" cy="632529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dirty="0"/>
              <a:t> W’s &amp;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dirty="0"/>
              <a:t> 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E5382-CE6C-9941-AD43-6CFEF80A2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2642" y="2460866"/>
            <a:ext cx="4800600" cy="2996398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Who</a:t>
            </a:r>
          </a:p>
          <a:p>
            <a:r>
              <a:rPr lang="en-GB" dirty="0">
                <a:solidFill>
                  <a:schemeClr val="tx1"/>
                </a:solidFill>
              </a:rPr>
              <a:t>What </a:t>
            </a:r>
          </a:p>
          <a:p>
            <a:r>
              <a:rPr lang="en-GB" dirty="0">
                <a:solidFill>
                  <a:schemeClr val="tx1"/>
                </a:solidFill>
              </a:rPr>
              <a:t>When </a:t>
            </a:r>
          </a:p>
          <a:p>
            <a:r>
              <a:rPr lang="en-GB" dirty="0">
                <a:solidFill>
                  <a:schemeClr val="tx1"/>
                </a:solidFill>
              </a:rPr>
              <a:t>Where </a:t>
            </a:r>
          </a:p>
          <a:p>
            <a:r>
              <a:rPr lang="en-GB" dirty="0">
                <a:solidFill>
                  <a:schemeClr val="tx1"/>
                </a:solidFill>
              </a:rPr>
              <a:t>Why </a:t>
            </a:r>
          </a:p>
          <a:p>
            <a:r>
              <a:rPr lang="en-GB" dirty="0">
                <a:solidFill>
                  <a:schemeClr val="tx1"/>
                </a:solidFill>
              </a:rPr>
              <a:t>How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048830-FF04-A84C-94AA-962FC53F75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4828" y="1558252"/>
            <a:ext cx="4800600" cy="632529"/>
          </a:xfrm>
        </p:spPr>
        <p:txBody>
          <a:bodyPr/>
          <a:lstStyle/>
          <a:p>
            <a:r>
              <a:rPr lang="en-GB" dirty="0"/>
              <a:t>Audience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E088-1EB3-F145-9CA0-76C305526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9206" y="2460866"/>
            <a:ext cx="4800600" cy="2996398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Everyone </a:t>
            </a:r>
          </a:p>
          <a:p>
            <a:r>
              <a:rPr lang="en-GB" dirty="0">
                <a:solidFill>
                  <a:schemeClr val="tx1"/>
                </a:solidFill>
              </a:rPr>
              <a:t>The litter pick </a:t>
            </a:r>
          </a:p>
          <a:p>
            <a:r>
              <a:rPr lang="en-GB" dirty="0">
                <a:solidFill>
                  <a:schemeClr val="tx1"/>
                </a:solidFill>
              </a:rPr>
              <a:t>Date – 12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September 2021 </a:t>
            </a:r>
          </a:p>
          <a:p>
            <a:r>
              <a:rPr lang="en-GB" dirty="0">
                <a:solidFill>
                  <a:schemeClr val="tx1"/>
                </a:solidFill>
              </a:rPr>
              <a:t>Local park </a:t>
            </a:r>
          </a:p>
          <a:p>
            <a:r>
              <a:rPr lang="en-GB" dirty="0">
                <a:solidFill>
                  <a:schemeClr val="tx1"/>
                </a:solidFill>
              </a:rPr>
              <a:t>To clean up the area </a:t>
            </a:r>
          </a:p>
          <a:p>
            <a:r>
              <a:rPr lang="en-GB" dirty="0">
                <a:solidFill>
                  <a:schemeClr val="tx1"/>
                </a:solidFill>
              </a:rPr>
              <a:t>Contact details </a:t>
            </a:r>
          </a:p>
        </p:txBody>
      </p:sp>
    </p:spTree>
    <p:extLst>
      <p:ext uri="{BB962C8B-B14F-4D97-AF65-F5344CB8AC3E}">
        <p14:creationId xmlns:p14="http://schemas.microsoft.com/office/powerpoint/2010/main" val="507793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{CA48B8E0-5177-6B40-BFA8-E36AF7A29735}tf10001071</Template>
  <TotalTime>294</TotalTime>
  <Words>460</Words>
  <Application>Microsoft Macintosh PowerPoint</Application>
  <PresentationFormat>Widescreen</PresentationFormat>
  <Paragraphs>124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Gill Sans MT</vt:lpstr>
      <vt:lpstr>Impact</vt:lpstr>
      <vt:lpstr>Badge</vt:lpstr>
      <vt:lpstr>Public Relations &amp;  Marketing </vt:lpstr>
      <vt:lpstr>What is marketing  and  public relations? </vt:lpstr>
      <vt:lpstr>Why is it important? </vt:lpstr>
      <vt:lpstr>Brand Awareness  &amp;  working  with the Community</vt:lpstr>
      <vt:lpstr>Public view </vt:lpstr>
      <vt:lpstr>The importance of looking alike </vt:lpstr>
      <vt:lpstr>The importance of looking alike </vt:lpstr>
      <vt:lpstr>Your audience </vt:lpstr>
      <vt:lpstr>Event: Litter pick</vt:lpstr>
      <vt:lpstr>Building Relationships </vt:lpstr>
      <vt:lpstr>The importance of evaluation </vt:lpstr>
      <vt:lpstr>Domino Effect </vt:lpstr>
      <vt:lpstr>Accessibility</vt:lpstr>
      <vt:lpstr>Sales Formula  (Increasing membership)</vt:lpstr>
      <vt:lpstr>4 Types of Content </vt:lpstr>
      <vt:lpstr>Hash Tags</vt:lpstr>
      <vt:lpstr>QR Codes </vt:lpstr>
      <vt:lpstr>Useful Tools</vt:lpstr>
      <vt:lpstr>Remember…</vt:lpstr>
      <vt:lpstr>Thank you 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Relations &amp;  Marketing </dc:title>
  <dc:creator>Sophie Moseley</dc:creator>
  <cp:lastModifiedBy>Sophie Moseley</cp:lastModifiedBy>
  <cp:revision>5</cp:revision>
  <dcterms:created xsi:type="dcterms:W3CDTF">2021-08-25T08:10:19Z</dcterms:created>
  <dcterms:modified xsi:type="dcterms:W3CDTF">2022-02-10T16:34:21Z</dcterms:modified>
</cp:coreProperties>
</file>