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9" r:id="rId3"/>
    <p:sldId id="260" r:id="rId4"/>
    <p:sldId id="266" r:id="rId5"/>
    <p:sldId id="267" r:id="rId6"/>
    <p:sldId id="269" r:id="rId7"/>
    <p:sldId id="258" r:id="rId8"/>
    <p:sldId id="268" r:id="rId9"/>
    <p:sldId id="271" r:id="rId10"/>
    <p:sldId id="262" r:id="rId11"/>
    <p:sldId id="272" r:id="rId12"/>
    <p:sldId id="273" r:id="rId13"/>
    <p:sldId id="261" r:id="rId14"/>
    <p:sldId id="263" r:id="rId15"/>
    <p:sldId id="264"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DD6BA-CEB6-4F83-9EA8-C37421AA59FA}" type="datetimeFigureOut">
              <a:rPr lang="en-GB" smtClean="0"/>
              <a:t>15/09/2020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9E7EA-6A6A-4BFB-949C-59F87C803027}" type="slidenum">
              <a:rPr lang="en-GB" smtClean="0"/>
              <a:t>‹#›</a:t>
            </a:fld>
            <a:endParaRPr lang="en-GB"/>
          </a:p>
        </p:txBody>
      </p:sp>
    </p:spTree>
    <p:extLst>
      <p:ext uri="{BB962C8B-B14F-4D97-AF65-F5344CB8AC3E}">
        <p14:creationId xmlns:p14="http://schemas.microsoft.com/office/powerpoint/2010/main" val="398883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evolve over time. It might take some trial and error until you figure out what works best but coming up with some preliminary content ideas will be very helpful.</a:t>
            </a:r>
          </a:p>
          <a:p>
            <a:endParaRPr lang="en-GB" dirty="0"/>
          </a:p>
        </p:txBody>
      </p:sp>
      <p:sp>
        <p:nvSpPr>
          <p:cNvPr id="4" name="Slide Number Placeholder 3"/>
          <p:cNvSpPr>
            <a:spLocks noGrp="1"/>
          </p:cNvSpPr>
          <p:nvPr>
            <p:ph type="sldNum" sz="quarter" idx="5"/>
          </p:nvPr>
        </p:nvSpPr>
        <p:spPr/>
        <p:txBody>
          <a:bodyPr/>
          <a:lstStyle/>
          <a:p>
            <a:fld id="{2629E7EA-6A6A-4BFB-949C-59F87C803027}" type="slidenum">
              <a:rPr lang="en-GB" smtClean="0"/>
              <a:t>10</a:t>
            </a:fld>
            <a:endParaRPr lang="en-GB"/>
          </a:p>
        </p:txBody>
      </p:sp>
    </p:spTree>
    <p:extLst>
      <p:ext uri="{BB962C8B-B14F-4D97-AF65-F5344CB8AC3E}">
        <p14:creationId xmlns:p14="http://schemas.microsoft.com/office/powerpoint/2010/main" val="69957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29E7EA-6A6A-4BFB-949C-59F87C803027}" type="slidenum">
              <a:rPr lang="en-GB" smtClean="0"/>
              <a:t>11</a:t>
            </a:fld>
            <a:endParaRPr lang="en-GB"/>
          </a:p>
        </p:txBody>
      </p:sp>
      <p:pic>
        <p:nvPicPr>
          <p:cNvPr id="6" name="Picture 5">
            <a:extLst>
              <a:ext uri="{FF2B5EF4-FFF2-40B4-BE49-F238E27FC236}">
                <a16:creationId xmlns:a16="http://schemas.microsoft.com/office/drawing/2014/main" id="{721758D4-CB5F-4480-8F30-B1C7B219E374}"/>
              </a:ext>
            </a:extLst>
          </p:cNvPr>
          <p:cNvPicPr>
            <a:picLocks noChangeAspect="1"/>
          </p:cNvPicPr>
          <p:nvPr/>
        </p:nvPicPr>
        <p:blipFill>
          <a:blip r:embed="rId3"/>
          <a:stretch>
            <a:fillRect/>
          </a:stretch>
        </p:blipFill>
        <p:spPr>
          <a:xfrm>
            <a:off x="817753" y="4572000"/>
            <a:ext cx="2710893" cy="1763293"/>
          </a:xfrm>
          <a:prstGeom prst="rect">
            <a:avLst/>
          </a:prstGeom>
        </p:spPr>
      </p:pic>
    </p:spTree>
    <p:extLst>
      <p:ext uri="{BB962C8B-B14F-4D97-AF65-F5344CB8AC3E}">
        <p14:creationId xmlns:p14="http://schemas.microsoft.com/office/powerpoint/2010/main" val="258628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up with a tweeting schedule will get you off to the right start. There’s a helpful planner you can download from the District website.</a:t>
            </a:r>
          </a:p>
          <a:p>
            <a:endParaRPr lang="en-GB" dirty="0"/>
          </a:p>
        </p:txBody>
      </p:sp>
      <p:sp>
        <p:nvSpPr>
          <p:cNvPr id="4" name="Slide Number Placeholder 3"/>
          <p:cNvSpPr>
            <a:spLocks noGrp="1"/>
          </p:cNvSpPr>
          <p:nvPr>
            <p:ph type="sldNum" sz="quarter" idx="5"/>
          </p:nvPr>
        </p:nvSpPr>
        <p:spPr/>
        <p:txBody>
          <a:bodyPr/>
          <a:lstStyle/>
          <a:p>
            <a:fld id="{2629E7EA-6A6A-4BFB-949C-59F87C803027}" type="slidenum">
              <a:rPr lang="en-GB" smtClean="0"/>
              <a:t>15</a:t>
            </a:fld>
            <a:endParaRPr lang="en-GB"/>
          </a:p>
        </p:txBody>
      </p:sp>
    </p:spTree>
    <p:extLst>
      <p:ext uri="{BB962C8B-B14F-4D97-AF65-F5344CB8AC3E}">
        <p14:creationId xmlns:p14="http://schemas.microsoft.com/office/powerpoint/2010/main" val="129340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D41-A73D-47B6-BE0E-609B7BAC5B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210873-4779-4CC7-8045-EC5EB8BBF4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20D8C7-29C3-4AF5-85B3-A24D282D79A4}"/>
              </a:ext>
            </a:extLst>
          </p:cNvPr>
          <p:cNvSpPr>
            <a:spLocks noGrp="1"/>
          </p:cNvSpPr>
          <p:nvPr>
            <p:ph type="dt" sz="half" idx="10"/>
          </p:nvPr>
        </p:nvSpPr>
        <p:spPr/>
        <p:txBody>
          <a:bodyPr/>
          <a:lstStyle/>
          <a:p>
            <a:fld id="{67FA5DE4-0322-4EAD-8118-63BF0F037267}" type="datetimeFigureOut">
              <a:rPr lang="en-GB" smtClean="0"/>
              <a:t>14/09/2020</a:t>
            </a:fld>
            <a:endParaRPr lang="en-GB"/>
          </a:p>
        </p:txBody>
      </p:sp>
      <p:sp>
        <p:nvSpPr>
          <p:cNvPr id="5" name="Footer Placeholder 4">
            <a:extLst>
              <a:ext uri="{FF2B5EF4-FFF2-40B4-BE49-F238E27FC236}">
                <a16:creationId xmlns:a16="http://schemas.microsoft.com/office/drawing/2014/main" id="{4A51B13D-EA00-48D3-AA4D-AA7401E006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F2E7B-A819-4927-9B43-670494D9A02D}"/>
              </a:ext>
            </a:extLst>
          </p:cNvPr>
          <p:cNvSpPr>
            <a:spLocks noGrp="1"/>
          </p:cNvSpPr>
          <p:nvPr>
            <p:ph type="sldNum" sz="quarter" idx="12"/>
          </p:nvPr>
        </p:nvSpPr>
        <p:spPr/>
        <p:txBody>
          <a:bodyPr/>
          <a:lstStyle/>
          <a:p>
            <a:fld id="{9F881F11-327A-40C8-A47B-EBC14994E629}" type="slidenum">
              <a:rPr lang="en-GB" smtClean="0"/>
              <a:t>‹#›</a:t>
            </a:fld>
            <a:endParaRPr lang="en-GB"/>
          </a:p>
        </p:txBody>
      </p:sp>
    </p:spTree>
    <p:extLst>
      <p:ext uri="{BB962C8B-B14F-4D97-AF65-F5344CB8AC3E}">
        <p14:creationId xmlns:p14="http://schemas.microsoft.com/office/powerpoint/2010/main" val="406178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5068D-7EF5-45FD-BBB1-D5F17417C9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77B14F-4E7B-4170-80C7-8A02F40A31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7BF953-DC64-4555-AE1A-8286801CEED9}"/>
              </a:ext>
            </a:extLst>
          </p:cNvPr>
          <p:cNvSpPr>
            <a:spLocks noGrp="1"/>
          </p:cNvSpPr>
          <p:nvPr>
            <p:ph type="dt" sz="half" idx="10"/>
          </p:nvPr>
        </p:nvSpPr>
        <p:spPr/>
        <p:txBody>
          <a:bodyPr/>
          <a:lstStyle/>
          <a:p>
            <a:fld id="{67FA5DE4-0322-4EAD-8118-63BF0F037267}" type="datetimeFigureOut">
              <a:rPr lang="en-GB" smtClean="0"/>
              <a:t>14/09/2020</a:t>
            </a:fld>
            <a:endParaRPr lang="en-GB"/>
          </a:p>
        </p:txBody>
      </p:sp>
      <p:sp>
        <p:nvSpPr>
          <p:cNvPr id="5" name="Footer Placeholder 4">
            <a:extLst>
              <a:ext uri="{FF2B5EF4-FFF2-40B4-BE49-F238E27FC236}">
                <a16:creationId xmlns:a16="http://schemas.microsoft.com/office/drawing/2014/main" id="{A9F1D2C3-518E-4891-BF12-0500DDB68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445867-A35E-40EA-A6B3-8AA698C85098}"/>
              </a:ext>
            </a:extLst>
          </p:cNvPr>
          <p:cNvSpPr>
            <a:spLocks noGrp="1"/>
          </p:cNvSpPr>
          <p:nvPr>
            <p:ph type="sldNum" sz="quarter" idx="12"/>
          </p:nvPr>
        </p:nvSpPr>
        <p:spPr/>
        <p:txBody>
          <a:bodyPr/>
          <a:lstStyle/>
          <a:p>
            <a:fld id="{9F881F11-327A-40C8-A47B-EBC14994E629}" type="slidenum">
              <a:rPr lang="en-GB" smtClean="0"/>
              <a:t>‹#›</a:t>
            </a:fld>
            <a:endParaRPr lang="en-GB"/>
          </a:p>
        </p:txBody>
      </p:sp>
    </p:spTree>
    <p:extLst>
      <p:ext uri="{BB962C8B-B14F-4D97-AF65-F5344CB8AC3E}">
        <p14:creationId xmlns:p14="http://schemas.microsoft.com/office/powerpoint/2010/main" val="3737847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9E869D-876D-4547-A511-85A258638A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8E7D0E-A5AD-48F1-9F4F-032D6CB31B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75ED82-4B70-41C4-A055-2ABFDC1F38D6}"/>
              </a:ext>
            </a:extLst>
          </p:cNvPr>
          <p:cNvSpPr>
            <a:spLocks noGrp="1"/>
          </p:cNvSpPr>
          <p:nvPr>
            <p:ph type="dt" sz="half" idx="10"/>
          </p:nvPr>
        </p:nvSpPr>
        <p:spPr/>
        <p:txBody>
          <a:bodyPr/>
          <a:lstStyle/>
          <a:p>
            <a:fld id="{67FA5DE4-0322-4EAD-8118-63BF0F037267}" type="datetimeFigureOut">
              <a:rPr lang="en-GB" smtClean="0"/>
              <a:t>14/09/2020</a:t>
            </a:fld>
            <a:endParaRPr lang="en-GB"/>
          </a:p>
        </p:txBody>
      </p:sp>
      <p:sp>
        <p:nvSpPr>
          <p:cNvPr id="5" name="Footer Placeholder 4">
            <a:extLst>
              <a:ext uri="{FF2B5EF4-FFF2-40B4-BE49-F238E27FC236}">
                <a16:creationId xmlns:a16="http://schemas.microsoft.com/office/drawing/2014/main" id="{D66A8C82-B810-4A63-BDA4-4111CCF92B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42C694-723D-435D-99DA-46D2762587BA}"/>
              </a:ext>
            </a:extLst>
          </p:cNvPr>
          <p:cNvSpPr>
            <a:spLocks noGrp="1"/>
          </p:cNvSpPr>
          <p:nvPr>
            <p:ph type="sldNum" sz="quarter" idx="12"/>
          </p:nvPr>
        </p:nvSpPr>
        <p:spPr/>
        <p:txBody>
          <a:bodyPr/>
          <a:lstStyle/>
          <a:p>
            <a:fld id="{9F881F11-327A-40C8-A47B-EBC14994E629}" type="slidenum">
              <a:rPr lang="en-GB" smtClean="0"/>
              <a:t>‹#›</a:t>
            </a:fld>
            <a:endParaRPr lang="en-GB"/>
          </a:p>
        </p:txBody>
      </p:sp>
    </p:spTree>
    <p:extLst>
      <p:ext uri="{BB962C8B-B14F-4D97-AF65-F5344CB8AC3E}">
        <p14:creationId xmlns:p14="http://schemas.microsoft.com/office/powerpoint/2010/main" val="137099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30C1-7EBC-4056-86AD-8D1B87905A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055C01-9F8A-4D1D-996D-BDC3E4FC1E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2B9A84-6C66-485C-8662-3095924C501F}"/>
              </a:ext>
            </a:extLst>
          </p:cNvPr>
          <p:cNvSpPr>
            <a:spLocks noGrp="1"/>
          </p:cNvSpPr>
          <p:nvPr>
            <p:ph type="dt" sz="half" idx="10"/>
          </p:nvPr>
        </p:nvSpPr>
        <p:spPr/>
        <p:txBody>
          <a:bodyPr/>
          <a:lstStyle/>
          <a:p>
            <a:fld id="{67FA5DE4-0322-4EAD-8118-63BF0F037267}" type="datetimeFigureOut">
              <a:rPr lang="en-GB" smtClean="0"/>
              <a:t>14/09/2020</a:t>
            </a:fld>
            <a:endParaRPr lang="en-GB"/>
          </a:p>
        </p:txBody>
      </p:sp>
      <p:sp>
        <p:nvSpPr>
          <p:cNvPr id="5" name="Footer Placeholder 4">
            <a:extLst>
              <a:ext uri="{FF2B5EF4-FFF2-40B4-BE49-F238E27FC236}">
                <a16:creationId xmlns:a16="http://schemas.microsoft.com/office/drawing/2014/main" id="{CFC4768B-49BD-43C2-B527-A43FF9CA53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54EC5-7030-4D36-A914-8B4EDD492B57}"/>
              </a:ext>
            </a:extLst>
          </p:cNvPr>
          <p:cNvSpPr>
            <a:spLocks noGrp="1"/>
          </p:cNvSpPr>
          <p:nvPr>
            <p:ph type="sldNum" sz="quarter" idx="12"/>
          </p:nvPr>
        </p:nvSpPr>
        <p:spPr/>
        <p:txBody>
          <a:bodyPr/>
          <a:lstStyle/>
          <a:p>
            <a:fld id="{9F881F11-327A-40C8-A47B-EBC14994E629}" type="slidenum">
              <a:rPr lang="en-GB" smtClean="0"/>
              <a:t>‹#›</a:t>
            </a:fld>
            <a:endParaRPr lang="en-GB"/>
          </a:p>
        </p:txBody>
      </p:sp>
    </p:spTree>
    <p:extLst>
      <p:ext uri="{BB962C8B-B14F-4D97-AF65-F5344CB8AC3E}">
        <p14:creationId xmlns:p14="http://schemas.microsoft.com/office/powerpoint/2010/main" val="138040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810B-F644-4B11-B885-00400767C2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E364B6-D650-4729-995A-C7E5F8A7AF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8A960C-34B7-43A4-BEDB-7BC3F45D1A21}"/>
              </a:ext>
            </a:extLst>
          </p:cNvPr>
          <p:cNvSpPr>
            <a:spLocks noGrp="1"/>
          </p:cNvSpPr>
          <p:nvPr>
            <p:ph type="dt" sz="half" idx="10"/>
          </p:nvPr>
        </p:nvSpPr>
        <p:spPr/>
        <p:txBody>
          <a:bodyPr/>
          <a:lstStyle/>
          <a:p>
            <a:fld id="{67FA5DE4-0322-4EAD-8118-63BF0F037267}" type="datetimeFigureOut">
              <a:rPr lang="en-GB" smtClean="0"/>
              <a:t>14/09/2020</a:t>
            </a:fld>
            <a:endParaRPr lang="en-GB"/>
          </a:p>
        </p:txBody>
      </p:sp>
      <p:sp>
        <p:nvSpPr>
          <p:cNvPr id="5" name="Footer Placeholder 4">
            <a:extLst>
              <a:ext uri="{FF2B5EF4-FFF2-40B4-BE49-F238E27FC236}">
                <a16:creationId xmlns:a16="http://schemas.microsoft.com/office/drawing/2014/main" id="{970B3F9B-B5AB-4919-B1D5-EEF51FB9E0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CEDDD3-0883-4790-9A7C-35456DDD4302}"/>
              </a:ext>
            </a:extLst>
          </p:cNvPr>
          <p:cNvSpPr>
            <a:spLocks noGrp="1"/>
          </p:cNvSpPr>
          <p:nvPr>
            <p:ph type="sldNum" sz="quarter" idx="12"/>
          </p:nvPr>
        </p:nvSpPr>
        <p:spPr/>
        <p:txBody>
          <a:bodyPr/>
          <a:lstStyle/>
          <a:p>
            <a:fld id="{9F881F11-327A-40C8-A47B-EBC14994E629}" type="slidenum">
              <a:rPr lang="en-GB" smtClean="0"/>
              <a:t>‹#›</a:t>
            </a:fld>
            <a:endParaRPr lang="en-GB"/>
          </a:p>
        </p:txBody>
      </p:sp>
    </p:spTree>
    <p:extLst>
      <p:ext uri="{BB962C8B-B14F-4D97-AF65-F5344CB8AC3E}">
        <p14:creationId xmlns:p14="http://schemas.microsoft.com/office/powerpoint/2010/main" val="269726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5B5A-6A18-4404-A3FA-2494F96C43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E02FB1-6245-4D17-89B0-36180544FE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5DAEFF-BE47-4483-B6BE-271CC1FFC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FB951A-A51E-45E4-A7DE-60786417BC2B}"/>
              </a:ext>
            </a:extLst>
          </p:cNvPr>
          <p:cNvSpPr>
            <a:spLocks noGrp="1"/>
          </p:cNvSpPr>
          <p:nvPr>
            <p:ph type="dt" sz="half" idx="10"/>
          </p:nvPr>
        </p:nvSpPr>
        <p:spPr/>
        <p:txBody>
          <a:bodyPr/>
          <a:lstStyle/>
          <a:p>
            <a:fld id="{67FA5DE4-0322-4EAD-8118-63BF0F037267}" type="datetimeFigureOut">
              <a:rPr lang="en-GB" smtClean="0"/>
              <a:t>14/09/2020</a:t>
            </a:fld>
            <a:endParaRPr lang="en-GB"/>
          </a:p>
        </p:txBody>
      </p:sp>
      <p:sp>
        <p:nvSpPr>
          <p:cNvPr id="6" name="Footer Placeholder 5">
            <a:extLst>
              <a:ext uri="{FF2B5EF4-FFF2-40B4-BE49-F238E27FC236}">
                <a16:creationId xmlns:a16="http://schemas.microsoft.com/office/drawing/2014/main" id="{1143B419-C8D4-439F-A958-00B9241287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963B61-5F86-4A0E-9373-57CEF152C843}"/>
              </a:ext>
            </a:extLst>
          </p:cNvPr>
          <p:cNvSpPr>
            <a:spLocks noGrp="1"/>
          </p:cNvSpPr>
          <p:nvPr>
            <p:ph type="sldNum" sz="quarter" idx="12"/>
          </p:nvPr>
        </p:nvSpPr>
        <p:spPr/>
        <p:txBody>
          <a:bodyPr/>
          <a:lstStyle/>
          <a:p>
            <a:fld id="{9F881F11-327A-40C8-A47B-EBC14994E629}" type="slidenum">
              <a:rPr lang="en-GB" smtClean="0"/>
              <a:t>‹#›</a:t>
            </a:fld>
            <a:endParaRPr lang="en-GB"/>
          </a:p>
        </p:txBody>
      </p:sp>
    </p:spTree>
    <p:extLst>
      <p:ext uri="{BB962C8B-B14F-4D97-AF65-F5344CB8AC3E}">
        <p14:creationId xmlns:p14="http://schemas.microsoft.com/office/powerpoint/2010/main" val="774057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AABF3-2405-43C8-940A-3A64FFE7EE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D073F9-5FAC-4891-85C8-61E2EA310D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4A6236-94D6-4604-8171-DA1437D037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59A573-F177-40EC-AAB5-E498A90DDE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0E0FDF-EA8F-4FCA-837E-20ABAA9AAE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1FAA5C-687F-493C-AC82-595F86C2716A}"/>
              </a:ext>
            </a:extLst>
          </p:cNvPr>
          <p:cNvSpPr>
            <a:spLocks noGrp="1"/>
          </p:cNvSpPr>
          <p:nvPr>
            <p:ph type="dt" sz="half" idx="10"/>
          </p:nvPr>
        </p:nvSpPr>
        <p:spPr/>
        <p:txBody>
          <a:bodyPr/>
          <a:lstStyle/>
          <a:p>
            <a:fld id="{67FA5DE4-0322-4EAD-8118-63BF0F037267}" type="datetimeFigureOut">
              <a:rPr lang="en-GB" smtClean="0"/>
              <a:t>14/09/2020</a:t>
            </a:fld>
            <a:endParaRPr lang="en-GB"/>
          </a:p>
        </p:txBody>
      </p:sp>
      <p:sp>
        <p:nvSpPr>
          <p:cNvPr id="8" name="Footer Placeholder 7">
            <a:extLst>
              <a:ext uri="{FF2B5EF4-FFF2-40B4-BE49-F238E27FC236}">
                <a16:creationId xmlns:a16="http://schemas.microsoft.com/office/drawing/2014/main" id="{3813C844-D0DF-4FF4-BC30-B6A4E5F808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AF4F61-4FA8-4019-B0D0-F1A142EE3C3A}"/>
              </a:ext>
            </a:extLst>
          </p:cNvPr>
          <p:cNvSpPr>
            <a:spLocks noGrp="1"/>
          </p:cNvSpPr>
          <p:nvPr>
            <p:ph type="sldNum" sz="quarter" idx="12"/>
          </p:nvPr>
        </p:nvSpPr>
        <p:spPr/>
        <p:txBody>
          <a:bodyPr/>
          <a:lstStyle/>
          <a:p>
            <a:fld id="{9F881F11-327A-40C8-A47B-EBC14994E629}" type="slidenum">
              <a:rPr lang="en-GB" smtClean="0"/>
              <a:t>‹#›</a:t>
            </a:fld>
            <a:endParaRPr lang="en-GB"/>
          </a:p>
        </p:txBody>
      </p:sp>
    </p:spTree>
    <p:extLst>
      <p:ext uri="{BB962C8B-B14F-4D97-AF65-F5344CB8AC3E}">
        <p14:creationId xmlns:p14="http://schemas.microsoft.com/office/powerpoint/2010/main" val="110591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8D69-E1BB-41EC-9A44-64E43B33D1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A90AC0-D2D9-44B9-B157-4B4ED70CE273}"/>
              </a:ext>
            </a:extLst>
          </p:cNvPr>
          <p:cNvSpPr>
            <a:spLocks noGrp="1"/>
          </p:cNvSpPr>
          <p:nvPr>
            <p:ph type="dt" sz="half" idx="10"/>
          </p:nvPr>
        </p:nvSpPr>
        <p:spPr/>
        <p:txBody>
          <a:bodyPr/>
          <a:lstStyle/>
          <a:p>
            <a:fld id="{67FA5DE4-0322-4EAD-8118-63BF0F037267}" type="datetimeFigureOut">
              <a:rPr lang="en-GB" smtClean="0"/>
              <a:t>14/09/2020</a:t>
            </a:fld>
            <a:endParaRPr lang="en-GB"/>
          </a:p>
        </p:txBody>
      </p:sp>
      <p:sp>
        <p:nvSpPr>
          <p:cNvPr id="4" name="Footer Placeholder 3">
            <a:extLst>
              <a:ext uri="{FF2B5EF4-FFF2-40B4-BE49-F238E27FC236}">
                <a16:creationId xmlns:a16="http://schemas.microsoft.com/office/drawing/2014/main" id="{0E502800-C067-4E90-BC25-A2A0B8CE2E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60E4A5-863E-4837-A81E-26426E58695F}"/>
              </a:ext>
            </a:extLst>
          </p:cNvPr>
          <p:cNvSpPr>
            <a:spLocks noGrp="1"/>
          </p:cNvSpPr>
          <p:nvPr>
            <p:ph type="sldNum" sz="quarter" idx="12"/>
          </p:nvPr>
        </p:nvSpPr>
        <p:spPr/>
        <p:txBody>
          <a:bodyPr/>
          <a:lstStyle/>
          <a:p>
            <a:fld id="{9F881F11-327A-40C8-A47B-EBC14994E629}" type="slidenum">
              <a:rPr lang="en-GB" smtClean="0"/>
              <a:t>‹#›</a:t>
            </a:fld>
            <a:endParaRPr lang="en-GB"/>
          </a:p>
        </p:txBody>
      </p:sp>
    </p:spTree>
    <p:extLst>
      <p:ext uri="{BB962C8B-B14F-4D97-AF65-F5344CB8AC3E}">
        <p14:creationId xmlns:p14="http://schemas.microsoft.com/office/powerpoint/2010/main" val="146421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555AD5-06DD-42C0-A080-B7678957BDF7}"/>
              </a:ext>
            </a:extLst>
          </p:cNvPr>
          <p:cNvSpPr>
            <a:spLocks noGrp="1"/>
          </p:cNvSpPr>
          <p:nvPr>
            <p:ph type="dt" sz="half" idx="10"/>
          </p:nvPr>
        </p:nvSpPr>
        <p:spPr/>
        <p:txBody>
          <a:bodyPr/>
          <a:lstStyle/>
          <a:p>
            <a:fld id="{67FA5DE4-0322-4EAD-8118-63BF0F037267}" type="datetimeFigureOut">
              <a:rPr lang="en-GB" smtClean="0"/>
              <a:t>14/09/2020</a:t>
            </a:fld>
            <a:endParaRPr lang="en-GB"/>
          </a:p>
        </p:txBody>
      </p:sp>
      <p:sp>
        <p:nvSpPr>
          <p:cNvPr id="3" name="Footer Placeholder 2">
            <a:extLst>
              <a:ext uri="{FF2B5EF4-FFF2-40B4-BE49-F238E27FC236}">
                <a16:creationId xmlns:a16="http://schemas.microsoft.com/office/drawing/2014/main" id="{AA9581EA-D381-4367-819B-D4E3D4E679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6B9D6B-5E22-4075-AD5E-7CBA96277C81}"/>
              </a:ext>
            </a:extLst>
          </p:cNvPr>
          <p:cNvSpPr>
            <a:spLocks noGrp="1"/>
          </p:cNvSpPr>
          <p:nvPr>
            <p:ph type="sldNum" sz="quarter" idx="12"/>
          </p:nvPr>
        </p:nvSpPr>
        <p:spPr/>
        <p:txBody>
          <a:bodyPr/>
          <a:lstStyle/>
          <a:p>
            <a:fld id="{9F881F11-327A-40C8-A47B-EBC14994E629}" type="slidenum">
              <a:rPr lang="en-GB" smtClean="0"/>
              <a:t>‹#›</a:t>
            </a:fld>
            <a:endParaRPr lang="en-GB"/>
          </a:p>
        </p:txBody>
      </p:sp>
    </p:spTree>
    <p:extLst>
      <p:ext uri="{BB962C8B-B14F-4D97-AF65-F5344CB8AC3E}">
        <p14:creationId xmlns:p14="http://schemas.microsoft.com/office/powerpoint/2010/main" val="58965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51A0-A252-46F4-B456-01D2AA1738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3E426A-F63D-401F-A002-5D6302951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2290DF-1903-447D-B6EF-3C38F4A7F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DA0A4D-2FB0-4D11-8AB2-D0E16582A105}"/>
              </a:ext>
            </a:extLst>
          </p:cNvPr>
          <p:cNvSpPr>
            <a:spLocks noGrp="1"/>
          </p:cNvSpPr>
          <p:nvPr>
            <p:ph type="dt" sz="half" idx="10"/>
          </p:nvPr>
        </p:nvSpPr>
        <p:spPr/>
        <p:txBody>
          <a:bodyPr/>
          <a:lstStyle/>
          <a:p>
            <a:fld id="{67FA5DE4-0322-4EAD-8118-63BF0F037267}" type="datetimeFigureOut">
              <a:rPr lang="en-GB" smtClean="0"/>
              <a:t>14/09/2020</a:t>
            </a:fld>
            <a:endParaRPr lang="en-GB"/>
          </a:p>
        </p:txBody>
      </p:sp>
      <p:sp>
        <p:nvSpPr>
          <p:cNvPr id="6" name="Footer Placeholder 5">
            <a:extLst>
              <a:ext uri="{FF2B5EF4-FFF2-40B4-BE49-F238E27FC236}">
                <a16:creationId xmlns:a16="http://schemas.microsoft.com/office/drawing/2014/main" id="{0077C53A-D24B-4057-ACA4-F601AF436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1BCDE0-AF64-43AB-AF60-6D1A881204CF}"/>
              </a:ext>
            </a:extLst>
          </p:cNvPr>
          <p:cNvSpPr>
            <a:spLocks noGrp="1"/>
          </p:cNvSpPr>
          <p:nvPr>
            <p:ph type="sldNum" sz="quarter" idx="12"/>
          </p:nvPr>
        </p:nvSpPr>
        <p:spPr/>
        <p:txBody>
          <a:bodyPr/>
          <a:lstStyle/>
          <a:p>
            <a:fld id="{9F881F11-327A-40C8-A47B-EBC14994E629}" type="slidenum">
              <a:rPr lang="en-GB" smtClean="0"/>
              <a:t>‹#›</a:t>
            </a:fld>
            <a:endParaRPr lang="en-GB"/>
          </a:p>
        </p:txBody>
      </p:sp>
    </p:spTree>
    <p:extLst>
      <p:ext uri="{BB962C8B-B14F-4D97-AF65-F5344CB8AC3E}">
        <p14:creationId xmlns:p14="http://schemas.microsoft.com/office/powerpoint/2010/main" val="168107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D8576-917E-4E7D-BFAB-ED46EAAD7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AD3F82-E184-412C-8157-D8764B936C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56679D-5C37-402F-8221-EA3BA04D9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C3AF7E-AA19-4549-93FF-B03BC9B7221C}"/>
              </a:ext>
            </a:extLst>
          </p:cNvPr>
          <p:cNvSpPr>
            <a:spLocks noGrp="1"/>
          </p:cNvSpPr>
          <p:nvPr>
            <p:ph type="dt" sz="half" idx="10"/>
          </p:nvPr>
        </p:nvSpPr>
        <p:spPr/>
        <p:txBody>
          <a:bodyPr/>
          <a:lstStyle/>
          <a:p>
            <a:fld id="{67FA5DE4-0322-4EAD-8118-63BF0F037267}" type="datetimeFigureOut">
              <a:rPr lang="en-GB" smtClean="0"/>
              <a:t>14/09/2020</a:t>
            </a:fld>
            <a:endParaRPr lang="en-GB"/>
          </a:p>
        </p:txBody>
      </p:sp>
      <p:sp>
        <p:nvSpPr>
          <p:cNvPr id="6" name="Footer Placeholder 5">
            <a:extLst>
              <a:ext uri="{FF2B5EF4-FFF2-40B4-BE49-F238E27FC236}">
                <a16:creationId xmlns:a16="http://schemas.microsoft.com/office/drawing/2014/main" id="{966CB812-9AF0-49CA-8231-A11C35C92E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5CC8F4-0AB9-454D-89D7-0D5D4A3FA6FC}"/>
              </a:ext>
            </a:extLst>
          </p:cNvPr>
          <p:cNvSpPr>
            <a:spLocks noGrp="1"/>
          </p:cNvSpPr>
          <p:nvPr>
            <p:ph type="sldNum" sz="quarter" idx="12"/>
          </p:nvPr>
        </p:nvSpPr>
        <p:spPr/>
        <p:txBody>
          <a:bodyPr/>
          <a:lstStyle/>
          <a:p>
            <a:fld id="{9F881F11-327A-40C8-A47B-EBC14994E629}" type="slidenum">
              <a:rPr lang="en-GB" smtClean="0"/>
              <a:t>‹#›</a:t>
            </a:fld>
            <a:endParaRPr lang="en-GB"/>
          </a:p>
        </p:txBody>
      </p:sp>
    </p:spTree>
    <p:extLst>
      <p:ext uri="{BB962C8B-B14F-4D97-AF65-F5344CB8AC3E}">
        <p14:creationId xmlns:p14="http://schemas.microsoft.com/office/powerpoint/2010/main" val="104799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C32A64-6D54-49C8-9F01-A84A00901D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DABBED-351C-4C4F-9068-0D593E590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3E4E75-C1BC-488B-BEF3-EF2BA3FEF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A5DE4-0322-4EAD-8118-63BF0F037267}" type="datetimeFigureOut">
              <a:rPr lang="en-GB" smtClean="0"/>
              <a:t>14/09/2020</a:t>
            </a:fld>
            <a:endParaRPr lang="en-GB"/>
          </a:p>
        </p:txBody>
      </p:sp>
      <p:sp>
        <p:nvSpPr>
          <p:cNvPr id="5" name="Footer Placeholder 4">
            <a:extLst>
              <a:ext uri="{FF2B5EF4-FFF2-40B4-BE49-F238E27FC236}">
                <a16:creationId xmlns:a16="http://schemas.microsoft.com/office/drawing/2014/main" id="{8612B90E-125F-4A16-8746-BB8B66702C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169E9D-3E96-4C87-8E5F-B1FBE8C0AC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81F11-327A-40C8-A47B-EBC14994E629}" type="slidenum">
              <a:rPr lang="en-GB" smtClean="0"/>
              <a:t>‹#›</a:t>
            </a:fld>
            <a:endParaRPr lang="en-GB"/>
          </a:p>
        </p:txBody>
      </p:sp>
    </p:spTree>
    <p:extLst>
      <p:ext uri="{BB962C8B-B14F-4D97-AF65-F5344CB8AC3E}">
        <p14:creationId xmlns:p14="http://schemas.microsoft.com/office/powerpoint/2010/main" val="1625822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961C44-4D28-4FC8-BB95-C7F5B4BDEBFC}"/>
              </a:ext>
            </a:extLst>
          </p:cNvPr>
          <p:cNvPicPr>
            <a:picLocks noChangeAspect="1"/>
          </p:cNvPicPr>
          <p:nvPr/>
        </p:nvPicPr>
        <p:blipFill>
          <a:blip r:embed="rId2"/>
          <a:stretch>
            <a:fillRect/>
          </a:stretch>
        </p:blipFill>
        <p:spPr>
          <a:xfrm>
            <a:off x="9838360" y="4943781"/>
            <a:ext cx="2170364" cy="1725318"/>
          </a:xfrm>
          <a:prstGeom prst="rect">
            <a:avLst/>
          </a:prstGeom>
        </p:spPr>
      </p:pic>
      <p:pic>
        <p:nvPicPr>
          <p:cNvPr id="7" name="Picture 6">
            <a:extLst>
              <a:ext uri="{FF2B5EF4-FFF2-40B4-BE49-F238E27FC236}">
                <a16:creationId xmlns:a16="http://schemas.microsoft.com/office/drawing/2014/main" id="{25E06E66-3E7C-437D-AF62-99679B475530}"/>
              </a:ext>
            </a:extLst>
          </p:cNvPr>
          <p:cNvPicPr>
            <a:picLocks noChangeAspect="1"/>
          </p:cNvPicPr>
          <p:nvPr/>
        </p:nvPicPr>
        <p:blipFill>
          <a:blip r:embed="rId3"/>
          <a:stretch>
            <a:fillRect/>
          </a:stretch>
        </p:blipFill>
        <p:spPr>
          <a:xfrm>
            <a:off x="195250" y="228600"/>
            <a:ext cx="2479441" cy="2479441"/>
          </a:xfrm>
          <a:prstGeom prst="rect">
            <a:avLst/>
          </a:prstGeom>
        </p:spPr>
      </p:pic>
      <p:sp>
        <p:nvSpPr>
          <p:cNvPr id="8" name="TextBox 7">
            <a:extLst>
              <a:ext uri="{FF2B5EF4-FFF2-40B4-BE49-F238E27FC236}">
                <a16:creationId xmlns:a16="http://schemas.microsoft.com/office/drawing/2014/main" id="{0173016E-4962-444E-8EB1-28FB5CF4624F}"/>
              </a:ext>
            </a:extLst>
          </p:cNvPr>
          <p:cNvSpPr txBox="1"/>
          <p:nvPr/>
        </p:nvSpPr>
        <p:spPr>
          <a:xfrm>
            <a:off x="3038475" y="904875"/>
            <a:ext cx="6210300" cy="5016758"/>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District 105CW Social Media Workshop:</a:t>
            </a:r>
          </a:p>
          <a:p>
            <a:pPr algn="ctr"/>
            <a:endParaRPr lang="en-GB" sz="4000"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Twitter - From set up to tweeting</a:t>
            </a:r>
          </a:p>
          <a:p>
            <a:pPr algn="ctr"/>
            <a:endParaRPr lang="en-GB" sz="4000"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Lion Melissa Murphy</a:t>
            </a:r>
          </a:p>
          <a:p>
            <a:pPr algn="ctr"/>
            <a:r>
              <a:rPr lang="en-GB" sz="4000" dirty="0">
                <a:latin typeface="Arial" panose="020B0604020202020204" pitchFamily="34" charset="0"/>
                <a:cs typeface="Arial" panose="020B0604020202020204" pitchFamily="34" charset="0"/>
              </a:rPr>
              <a:t>105CW Social Media Lead</a:t>
            </a:r>
          </a:p>
        </p:txBody>
      </p:sp>
    </p:spTree>
    <p:extLst>
      <p:ext uri="{BB962C8B-B14F-4D97-AF65-F5344CB8AC3E}">
        <p14:creationId xmlns:p14="http://schemas.microsoft.com/office/powerpoint/2010/main" val="416379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10A0C3-A3A0-4C71-8AD8-54E3AB77D4FB}"/>
              </a:ext>
            </a:extLst>
          </p:cNvPr>
          <p:cNvSpPr txBox="1"/>
          <p:nvPr/>
        </p:nvSpPr>
        <p:spPr>
          <a:xfrm>
            <a:off x="774404" y="1396866"/>
            <a:ext cx="10643191" cy="4893647"/>
          </a:xfrm>
          <a:prstGeom prst="rect">
            <a:avLst/>
          </a:prstGeom>
          <a:noFill/>
        </p:spPr>
        <p:txBody>
          <a:bodyPr wrap="square">
            <a:spAutoFit/>
          </a:bodyPr>
          <a:lstStyle/>
          <a:p>
            <a:pPr algn="ctr"/>
            <a:r>
              <a:rPr lang="en-US" sz="2400" b="1" dirty="0">
                <a:latin typeface="Arial" panose="020B0604020202020204" pitchFamily="34" charset="0"/>
                <a:cs typeface="Arial" panose="020B0604020202020204" pitchFamily="34" charset="0"/>
              </a:rPr>
              <a:t> Decide What Content to Tweet About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What will you be saying on Twitter? Will you be using it to promote your Club and service, or will you be using it to highlight things that involve your community/ Club interests?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Disclaimer</a:t>
            </a:r>
            <a:r>
              <a:rPr lang="en-US" sz="2400" dirty="0">
                <a:latin typeface="Arial" panose="020B0604020202020204" pitchFamily="34" charset="0"/>
                <a:cs typeface="Arial" panose="020B0604020202020204" pitchFamily="34" charset="0"/>
              </a:rPr>
              <a:t>: Remember to tweet and retweet thinking about Lions code of ethics. Your personal views on politics or religion </a:t>
            </a:r>
            <a:r>
              <a:rPr lang="en-US" sz="2400" dirty="0" err="1">
                <a:latin typeface="Arial" panose="020B0604020202020204" pitchFamily="34" charset="0"/>
                <a:cs typeface="Arial" panose="020B0604020202020204" pitchFamily="34" charset="0"/>
              </a:rPr>
              <a:t>etc</a:t>
            </a:r>
            <a:r>
              <a:rPr lang="en-US" sz="2400" dirty="0">
                <a:latin typeface="Arial" panose="020B0604020202020204" pitchFamily="34" charset="0"/>
                <a:cs typeface="Arial" panose="020B0604020202020204" pitchFamily="34" charset="0"/>
              </a:rPr>
              <a:t>… must not be promoted on your Club twitter account. You must protect your Club’s reputation. </a:t>
            </a:r>
          </a:p>
          <a:p>
            <a:endParaRPr lang="en-US" sz="2400" dirty="0">
              <a:latin typeface="Arial" panose="020B0604020202020204" pitchFamily="34" charset="0"/>
              <a:cs typeface="Arial" panose="020B0604020202020204" pitchFamily="34" charset="0"/>
            </a:endParaRPr>
          </a:p>
          <a:p>
            <a:r>
              <a:rPr lang="en-US" sz="2400" b="1" dirty="0" err="1">
                <a:latin typeface="Arial" panose="020B0604020202020204" pitchFamily="34" charset="0"/>
                <a:cs typeface="Arial" panose="020B0604020202020204" pitchFamily="34" charset="0"/>
              </a:rPr>
              <a:t>Utilise</a:t>
            </a:r>
            <a:r>
              <a:rPr lang="en-US" sz="2400" b="1" dirty="0">
                <a:latin typeface="Arial" panose="020B0604020202020204" pitchFamily="34" charset="0"/>
                <a:cs typeface="Arial" panose="020B0604020202020204" pitchFamily="34" charset="0"/>
              </a:rPr>
              <a:t> the Pinned tweet option</a:t>
            </a:r>
            <a:r>
              <a:rPr lang="en-US" sz="2400" dirty="0">
                <a:latin typeface="Arial" panose="020B0604020202020204" pitchFamily="34" charset="0"/>
                <a:cs typeface="Arial" panose="020B0604020202020204" pitchFamily="34" charset="0"/>
              </a:rPr>
              <a:t>. Basically, it lets you decided which tweet you want people to see most. So, when they visit your profile, they’ll see it first and get a good idea what you’re about.</a:t>
            </a:r>
            <a:endParaRPr lang="en-GB"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D1C440D-1120-457F-9C87-FB5F36C0715B}"/>
              </a:ext>
            </a:extLst>
          </p:cNvPr>
          <p:cNvPicPr>
            <a:picLocks noChangeAspect="1"/>
          </p:cNvPicPr>
          <p:nvPr/>
        </p:nvPicPr>
        <p:blipFill>
          <a:blip r:embed="rId3"/>
          <a:stretch>
            <a:fillRect/>
          </a:stretch>
        </p:blipFill>
        <p:spPr>
          <a:xfrm>
            <a:off x="10036802" y="71234"/>
            <a:ext cx="2108826" cy="1676400"/>
          </a:xfrm>
          <a:prstGeom prst="rect">
            <a:avLst/>
          </a:prstGeom>
        </p:spPr>
      </p:pic>
      <p:pic>
        <p:nvPicPr>
          <p:cNvPr id="7" name="Picture 6">
            <a:extLst>
              <a:ext uri="{FF2B5EF4-FFF2-40B4-BE49-F238E27FC236}">
                <a16:creationId xmlns:a16="http://schemas.microsoft.com/office/drawing/2014/main" id="{E5DC2A00-7B66-47ED-86EE-65C4A9AE417E}"/>
              </a:ext>
            </a:extLst>
          </p:cNvPr>
          <p:cNvPicPr>
            <a:picLocks noChangeAspect="1"/>
          </p:cNvPicPr>
          <p:nvPr/>
        </p:nvPicPr>
        <p:blipFill>
          <a:blip r:embed="rId4"/>
          <a:stretch>
            <a:fillRect/>
          </a:stretch>
        </p:blipFill>
        <p:spPr>
          <a:xfrm>
            <a:off x="179720" y="190500"/>
            <a:ext cx="1792395" cy="1676400"/>
          </a:xfrm>
          <a:prstGeom prst="rect">
            <a:avLst/>
          </a:prstGeom>
        </p:spPr>
      </p:pic>
    </p:spTree>
    <p:extLst>
      <p:ext uri="{BB962C8B-B14F-4D97-AF65-F5344CB8AC3E}">
        <p14:creationId xmlns:p14="http://schemas.microsoft.com/office/powerpoint/2010/main" val="3296874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2C99E8-0306-4E90-BC42-DED0781F02BA}"/>
              </a:ext>
            </a:extLst>
          </p:cNvPr>
          <p:cNvPicPr>
            <a:picLocks noChangeAspect="1"/>
          </p:cNvPicPr>
          <p:nvPr/>
        </p:nvPicPr>
        <p:blipFill rotWithShape="1">
          <a:blip r:embed="rId3"/>
          <a:srcRect l="5179" t="8762" r="5179" b="6286"/>
          <a:stretch/>
        </p:blipFill>
        <p:spPr>
          <a:xfrm>
            <a:off x="265610" y="381100"/>
            <a:ext cx="11631115" cy="6200173"/>
          </a:xfrm>
          <a:prstGeom prst="rect">
            <a:avLst/>
          </a:prstGeom>
        </p:spPr>
      </p:pic>
    </p:spTree>
    <p:extLst>
      <p:ext uri="{BB962C8B-B14F-4D97-AF65-F5344CB8AC3E}">
        <p14:creationId xmlns:p14="http://schemas.microsoft.com/office/powerpoint/2010/main" val="109869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A5CB85-5B57-4306-84B4-038C05886C1C}"/>
              </a:ext>
            </a:extLst>
          </p:cNvPr>
          <p:cNvPicPr>
            <a:picLocks noChangeAspect="1"/>
          </p:cNvPicPr>
          <p:nvPr/>
        </p:nvPicPr>
        <p:blipFill rotWithShape="1">
          <a:blip r:embed="rId2"/>
          <a:srcRect t="4567" b="8675"/>
          <a:stretch/>
        </p:blipFill>
        <p:spPr>
          <a:xfrm>
            <a:off x="0" y="313150"/>
            <a:ext cx="12192000" cy="5949863"/>
          </a:xfrm>
          <a:prstGeom prst="rect">
            <a:avLst/>
          </a:prstGeom>
        </p:spPr>
      </p:pic>
    </p:spTree>
    <p:extLst>
      <p:ext uri="{BB962C8B-B14F-4D97-AF65-F5344CB8AC3E}">
        <p14:creationId xmlns:p14="http://schemas.microsoft.com/office/powerpoint/2010/main" val="2089077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A66FF4-F0AB-4CBE-BA94-C42C8BB5FA9D}"/>
              </a:ext>
            </a:extLst>
          </p:cNvPr>
          <p:cNvSpPr txBox="1"/>
          <p:nvPr/>
        </p:nvSpPr>
        <p:spPr>
          <a:xfrm>
            <a:off x="1265273" y="272409"/>
            <a:ext cx="9686262" cy="3046988"/>
          </a:xfrm>
          <a:prstGeom prst="rect">
            <a:avLst/>
          </a:prstGeom>
          <a:noFill/>
        </p:spPr>
        <p:txBody>
          <a:bodyPr wrap="square">
            <a:spAutoFit/>
          </a:bodyPr>
          <a:lstStyle/>
          <a:p>
            <a:r>
              <a:rPr lang="en-US" sz="2400" b="1" dirty="0"/>
              <a:t>Follow Some People</a:t>
            </a:r>
          </a:p>
          <a:p>
            <a:endParaRPr lang="en-US" sz="2400" dirty="0"/>
          </a:p>
          <a:p>
            <a:r>
              <a:rPr lang="en-US" sz="2400" dirty="0"/>
              <a:t>This is important for two reasons. </a:t>
            </a:r>
          </a:p>
          <a:p>
            <a:r>
              <a:rPr lang="en-US" sz="2400" dirty="0"/>
              <a:t>One, you can learn a lot from following other accounts that are similar to yours (we’re not just talking celebs here). </a:t>
            </a:r>
          </a:p>
          <a:p>
            <a:r>
              <a:rPr lang="en-US" sz="2400" dirty="0"/>
              <a:t>Two, in order to get followed, you have to follow. It’s a great way to announce you’re on Twitter, and will likely get followed back by some of the accounts you showed interest in. </a:t>
            </a:r>
            <a:endParaRPr lang="en-GB" sz="2400" dirty="0"/>
          </a:p>
        </p:txBody>
      </p:sp>
      <p:pic>
        <p:nvPicPr>
          <p:cNvPr id="5" name="Picture 4">
            <a:extLst>
              <a:ext uri="{FF2B5EF4-FFF2-40B4-BE49-F238E27FC236}">
                <a16:creationId xmlns:a16="http://schemas.microsoft.com/office/drawing/2014/main" id="{595F0F3D-4300-492E-9CD0-4794330A8DC0}"/>
              </a:ext>
            </a:extLst>
          </p:cNvPr>
          <p:cNvPicPr>
            <a:picLocks noChangeAspect="1"/>
          </p:cNvPicPr>
          <p:nvPr/>
        </p:nvPicPr>
        <p:blipFill>
          <a:blip r:embed="rId2"/>
          <a:stretch>
            <a:fillRect/>
          </a:stretch>
        </p:blipFill>
        <p:spPr>
          <a:xfrm>
            <a:off x="180091" y="5132682"/>
            <a:ext cx="2170364" cy="1725318"/>
          </a:xfrm>
          <a:prstGeom prst="rect">
            <a:avLst/>
          </a:prstGeom>
        </p:spPr>
      </p:pic>
      <p:pic>
        <p:nvPicPr>
          <p:cNvPr id="7" name="Picture 6">
            <a:extLst>
              <a:ext uri="{FF2B5EF4-FFF2-40B4-BE49-F238E27FC236}">
                <a16:creationId xmlns:a16="http://schemas.microsoft.com/office/drawing/2014/main" id="{EA6A1DDF-AA31-4C69-9600-42A5A3031E40}"/>
              </a:ext>
            </a:extLst>
          </p:cNvPr>
          <p:cNvPicPr>
            <a:picLocks noChangeAspect="1"/>
          </p:cNvPicPr>
          <p:nvPr/>
        </p:nvPicPr>
        <p:blipFill>
          <a:blip r:embed="rId3"/>
          <a:stretch>
            <a:fillRect/>
          </a:stretch>
        </p:blipFill>
        <p:spPr>
          <a:xfrm>
            <a:off x="9439174" y="4042257"/>
            <a:ext cx="2572735" cy="2572735"/>
          </a:xfrm>
          <a:prstGeom prst="rect">
            <a:avLst/>
          </a:prstGeom>
        </p:spPr>
      </p:pic>
      <p:sp>
        <p:nvSpPr>
          <p:cNvPr id="8" name="TextBox 7">
            <a:extLst>
              <a:ext uri="{FF2B5EF4-FFF2-40B4-BE49-F238E27FC236}">
                <a16:creationId xmlns:a16="http://schemas.microsoft.com/office/drawing/2014/main" id="{77F7F5F4-4075-48C9-9287-C4609E4B2419}"/>
              </a:ext>
            </a:extLst>
          </p:cNvPr>
          <p:cNvSpPr txBox="1"/>
          <p:nvPr/>
        </p:nvSpPr>
        <p:spPr>
          <a:xfrm>
            <a:off x="3256767" y="3319397"/>
            <a:ext cx="5323562" cy="3156591"/>
          </a:xfrm>
          <a:prstGeom prst="rect">
            <a:avLst/>
          </a:prstGeom>
          <a:noFill/>
        </p:spPr>
        <p:txBody>
          <a:bodyPr wrap="square" rtlCol="0">
            <a:spAutoFit/>
          </a:bodyPr>
          <a:lstStyle/>
          <a:p>
            <a:r>
              <a:rPr lang="en-GB" sz="2400" dirty="0"/>
              <a:t>@TrussellTrust</a:t>
            </a:r>
          </a:p>
          <a:p>
            <a:r>
              <a:rPr lang="en-GB" sz="2400" dirty="0"/>
              <a:t>@DiabetesUK</a:t>
            </a:r>
          </a:p>
          <a:p>
            <a:r>
              <a:rPr lang="en-GB" sz="2400" dirty="0"/>
              <a:t>@Littterwatch1</a:t>
            </a:r>
          </a:p>
          <a:p>
            <a:r>
              <a:rPr lang="en-GB" sz="2400" dirty="0"/>
              <a:t>@CLIC_Sargent</a:t>
            </a:r>
          </a:p>
          <a:p>
            <a:r>
              <a:rPr lang="en-GB" sz="2400" dirty="0"/>
              <a:t>@braintumourresch</a:t>
            </a:r>
          </a:p>
          <a:p>
            <a:r>
              <a:rPr lang="en-GB" sz="2400" dirty="0"/>
              <a:t>@AirAmbulancesUK</a:t>
            </a:r>
          </a:p>
          <a:p>
            <a:r>
              <a:rPr lang="en-GB" sz="2400" dirty="0"/>
              <a:t>@mariecurieuk</a:t>
            </a:r>
          </a:p>
          <a:p>
            <a:r>
              <a:rPr lang="en-GB" sz="2400" dirty="0"/>
              <a:t>@Dementia Friends</a:t>
            </a:r>
          </a:p>
        </p:txBody>
      </p:sp>
    </p:spTree>
    <p:extLst>
      <p:ext uri="{BB962C8B-B14F-4D97-AF65-F5344CB8AC3E}">
        <p14:creationId xmlns:p14="http://schemas.microsoft.com/office/powerpoint/2010/main" val="294752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E7A4FE-ECB9-4B3C-B447-69EF82729D0C}"/>
              </a:ext>
            </a:extLst>
          </p:cNvPr>
          <p:cNvSpPr txBox="1"/>
          <p:nvPr/>
        </p:nvSpPr>
        <p:spPr>
          <a:xfrm>
            <a:off x="864950" y="490941"/>
            <a:ext cx="10802679" cy="4524315"/>
          </a:xfrm>
          <a:prstGeom prst="rect">
            <a:avLst/>
          </a:prstGeom>
          <a:noFill/>
        </p:spPr>
        <p:txBody>
          <a:bodyPr wrap="square">
            <a:spAutoFit/>
          </a:bodyPr>
          <a:lstStyle/>
          <a:p>
            <a:r>
              <a:rPr lang="en-US" sz="2400" b="1" dirty="0"/>
              <a:t>Join Trending Hashtags</a:t>
            </a:r>
          </a:p>
          <a:p>
            <a:endParaRPr lang="en-US" sz="2400" dirty="0"/>
          </a:p>
          <a:p>
            <a:r>
              <a:rPr lang="en-US" sz="2400" dirty="0"/>
              <a:t>Every day, every hour, people are joining in on trending topics.</a:t>
            </a:r>
          </a:p>
          <a:p>
            <a:endParaRPr lang="en-US" sz="2400" dirty="0"/>
          </a:p>
          <a:p>
            <a:r>
              <a:rPr lang="en-US" sz="2400" dirty="0"/>
              <a:t>It can be very effective way to introduce your Lions and your club on Twitter to people you might not have come into contact with.</a:t>
            </a:r>
          </a:p>
          <a:p>
            <a:endParaRPr lang="en-US" sz="2400" dirty="0"/>
          </a:p>
          <a:p>
            <a:r>
              <a:rPr lang="en-US" sz="2400" dirty="0"/>
              <a:t>#GivingTuesday you can post updates to campaign activities and goals using this tag.</a:t>
            </a:r>
          </a:p>
          <a:p>
            <a:endParaRPr lang="en-US" sz="2400" dirty="0"/>
          </a:p>
          <a:p>
            <a:r>
              <a:rPr lang="en-US" sz="2400" dirty="0"/>
              <a:t>#ThrowbackThursday (#tbt)/ #FlashbackFriday (#fbf) are opportunities to post any sort of nostalgic content from last week, last year, or last century.</a:t>
            </a:r>
          </a:p>
          <a:p>
            <a:endParaRPr lang="en-GB" sz="2400" dirty="0"/>
          </a:p>
        </p:txBody>
      </p:sp>
      <p:pic>
        <p:nvPicPr>
          <p:cNvPr id="5" name="Picture 4">
            <a:extLst>
              <a:ext uri="{FF2B5EF4-FFF2-40B4-BE49-F238E27FC236}">
                <a16:creationId xmlns:a16="http://schemas.microsoft.com/office/drawing/2014/main" id="{B3AD4FB2-E7D0-426F-B037-066459D3353C}"/>
              </a:ext>
            </a:extLst>
          </p:cNvPr>
          <p:cNvPicPr>
            <a:picLocks noChangeAspect="1"/>
          </p:cNvPicPr>
          <p:nvPr/>
        </p:nvPicPr>
        <p:blipFill>
          <a:blip r:embed="rId2"/>
          <a:stretch>
            <a:fillRect/>
          </a:stretch>
        </p:blipFill>
        <p:spPr>
          <a:xfrm>
            <a:off x="138372" y="5132682"/>
            <a:ext cx="2170364" cy="1725318"/>
          </a:xfrm>
          <a:prstGeom prst="rect">
            <a:avLst/>
          </a:prstGeom>
        </p:spPr>
      </p:pic>
      <p:pic>
        <p:nvPicPr>
          <p:cNvPr id="7" name="Picture 6">
            <a:extLst>
              <a:ext uri="{FF2B5EF4-FFF2-40B4-BE49-F238E27FC236}">
                <a16:creationId xmlns:a16="http://schemas.microsoft.com/office/drawing/2014/main" id="{E443F01C-E2B9-4FFF-9987-53821023F9BF}"/>
              </a:ext>
            </a:extLst>
          </p:cNvPr>
          <p:cNvPicPr>
            <a:picLocks noChangeAspect="1"/>
          </p:cNvPicPr>
          <p:nvPr/>
        </p:nvPicPr>
        <p:blipFill>
          <a:blip r:embed="rId3"/>
          <a:stretch>
            <a:fillRect/>
          </a:stretch>
        </p:blipFill>
        <p:spPr>
          <a:xfrm>
            <a:off x="9648825" y="4248498"/>
            <a:ext cx="2404803" cy="2404803"/>
          </a:xfrm>
          <a:prstGeom prst="rect">
            <a:avLst/>
          </a:prstGeom>
        </p:spPr>
      </p:pic>
    </p:spTree>
    <p:extLst>
      <p:ext uri="{BB962C8B-B14F-4D97-AF65-F5344CB8AC3E}">
        <p14:creationId xmlns:p14="http://schemas.microsoft.com/office/powerpoint/2010/main" val="219434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C04929-FFA8-410F-BD0F-7B2F3D145BFA}"/>
              </a:ext>
            </a:extLst>
          </p:cNvPr>
          <p:cNvSpPr txBox="1"/>
          <p:nvPr/>
        </p:nvSpPr>
        <p:spPr>
          <a:xfrm>
            <a:off x="955158" y="374653"/>
            <a:ext cx="10281684" cy="4154984"/>
          </a:xfrm>
          <a:prstGeom prst="rect">
            <a:avLst/>
          </a:prstGeom>
          <a:noFill/>
        </p:spPr>
        <p:txBody>
          <a:bodyPr wrap="square">
            <a:spAutoFit/>
          </a:bodyPr>
          <a:lstStyle/>
          <a:p>
            <a:r>
              <a:rPr lang="en-US" sz="2400" b="1" dirty="0"/>
              <a:t>Maintain Your Channel</a:t>
            </a:r>
          </a:p>
          <a:p>
            <a:r>
              <a:rPr lang="en-US" sz="2400" dirty="0"/>
              <a:t>If you don’t, followers will likely decide to move on or unfollow you.</a:t>
            </a:r>
          </a:p>
          <a:p>
            <a:endParaRPr lang="en-US" sz="2400" dirty="0"/>
          </a:p>
          <a:p>
            <a:r>
              <a:rPr lang="en-US" sz="2400" dirty="0"/>
              <a:t>You don’t necessarily need to tweet 20x a day – the frequency can be as little as once a week, just make sure you stick to it. </a:t>
            </a:r>
          </a:p>
          <a:p>
            <a:endParaRPr lang="en-US" sz="2400" dirty="0"/>
          </a:p>
          <a:p>
            <a:r>
              <a:rPr lang="en-US" sz="2400" dirty="0"/>
              <a:t>For best results? We suggest tweeting at the very least once every couple of days and varying your content.</a:t>
            </a:r>
          </a:p>
          <a:p>
            <a:endParaRPr lang="en-US" sz="2400" dirty="0"/>
          </a:p>
          <a:p>
            <a:r>
              <a:rPr lang="en-US" sz="2400" dirty="0"/>
              <a:t> Don’t be afraid to throw in something different– you’ll see the love in the retweets.</a:t>
            </a:r>
            <a:endParaRPr lang="en-GB" sz="2400" dirty="0"/>
          </a:p>
        </p:txBody>
      </p:sp>
      <p:pic>
        <p:nvPicPr>
          <p:cNvPr id="5" name="Picture 4">
            <a:extLst>
              <a:ext uri="{FF2B5EF4-FFF2-40B4-BE49-F238E27FC236}">
                <a16:creationId xmlns:a16="http://schemas.microsoft.com/office/drawing/2014/main" id="{E63108BF-E8AA-4E80-8C50-51AAEB86CE80}"/>
              </a:ext>
            </a:extLst>
          </p:cNvPr>
          <p:cNvPicPr>
            <a:picLocks noChangeAspect="1"/>
          </p:cNvPicPr>
          <p:nvPr/>
        </p:nvPicPr>
        <p:blipFill>
          <a:blip r:embed="rId3"/>
          <a:stretch>
            <a:fillRect/>
          </a:stretch>
        </p:blipFill>
        <p:spPr>
          <a:xfrm>
            <a:off x="112246" y="5132682"/>
            <a:ext cx="2170364" cy="1725318"/>
          </a:xfrm>
          <a:prstGeom prst="rect">
            <a:avLst/>
          </a:prstGeom>
        </p:spPr>
      </p:pic>
      <p:pic>
        <p:nvPicPr>
          <p:cNvPr id="7" name="Picture 6">
            <a:extLst>
              <a:ext uri="{FF2B5EF4-FFF2-40B4-BE49-F238E27FC236}">
                <a16:creationId xmlns:a16="http://schemas.microsoft.com/office/drawing/2014/main" id="{6391C950-B4A3-432D-B25F-4F32327722DD}"/>
              </a:ext>
            </a:extLst>
          </p:cNvPr>
          <p:cNvPicPr>
            <a:picLocks noChangeAspect="1"/>
          </p:cNvPicPr>
          <p:nvPr/>
        </p:nvPicPr>
        <p:blipFill>
          <a:blip r:embed="rId4"/>
          <a:stretch>
            <a:fillRect/>
          </a:stretch>
        </p:blipFill>
        <p:spPr>
          <a:xfrm>
            <a:off x="9801225" y="4414126"/>
            <a:ext cx="2278529" cy="2278529"/>
          </a:xfrm>
          <a:prstGeom prst="rect">
            <a:avLst/>
          </a:prstGeom>
        </p:spPr>
      </p:pic>
    </p:spTree>
    <p:extLst>
      <p:ext uri="{BB962C8B-B14F-4D97-AF65-F5344CB8AC3E}">
        <p14:creationId xmlns:p14="http://schemas.microsoft.com/office/powerpoint/2010/main" val="3749007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9B083E-61C0-4A50-BB72-D1135C095357}"/>
              </a:ext>
            </a:extLst>
          </p:cNvPr>
          <p:cNvPicPr>
            <a:picLocks noChangeAspect="1"/>
          </p:cNvPicPr>
          <p:nvPr/>
        </p:nvPicPr>
        <p:blipFill rotWithShape="1">
          <a:blip r:embed="rId2"/>
          <a:srcRect l="13459" t="11689" r="38356" b="15434"/>
          <a:stretch/>
        </p:blipFill>
        <p:spPr>
          <a:xfrm>
            <a:off x="425885" y="363255"/>
            <a:ext cx="6655055" cy="5661764"/>
          </a:xfrm>
          <a:prstGeom prst="rect">
            <a:avLst/>
          </a:prstGeom>
        </p:spPr>
      </p:pic>
      <p:pic>
        <p:nvPicPr>
          <p:cNvPr id="5" name="Picture 4">
            <a:extLst>
              <a:ext uri="{FF2B5EF4-FFF2-40B4-BE49-F238E27FC236}">
                <a16:creationId xmlns:a16="http://schemas.microsoft.com/office/drawing/2014/main" id="{C738A91C-1A77-4531-B5D1-575FE704FA4B}"/>
              </a:ext>
            </a:extLst>
          </p:cNvPr>
          <p:cNvPicPr>
            <a:picLocks noChangeAspect="1"/>
          </p:cNvPicPr>
          <p:nvPr/>
        </p:nvPicPr>
        <p:blipFill rotWithShape="1">
          <a:blip r:embed="rId3"/>
          <a:srcRect l="35445" t="14978" r="41922" b="33909"/>
          <a:stretch/>
        </p:blipFill>
        <p:spPr>
          <a:xfrm>
            <a:off x="7296151" y="31525"/>
            <a:ext cx="4612840" cy="5859643"/>
          </a:xfrm>
          <a:prstGeom prst="rect">
            <a:avLst/>
          </a:prstGeom>
        </p:spPr>
      </p:pic>
      <p:pic>
        <p:nvPicPr>
          <p:cNvPr id="7" name="Picture 6">
            <a:extLst>
              <a:ext uri="{FF2B5EF4-FFF2-40B4-BE49-F238E27FC236}">
                <a16:creationId xmlns:a16="http://schemas.microsoft.com/office/drawing/2014/main" id="{4140377B-7722-44E1-BB07-F7BF9F64D36D}"/>
              </a:ext>
            </a:extLst>
          </p:cNvPr>
          <p:cNvPicPr>
            <a:picLocks noChangeAspect="1"/>
          </p:cNvPicPr>
          <p:nvPr/>
        </p:nvPicPr>
        <p:blipFill rotWithShape="1">
          <a:blip r:embed="rId4"/>
          <a:srcRect l="38322" t="74722" r="45078" b="20555"/>
          <a:stretch/>
        </p:blipFill>
        <p:spPr>
          <a:xfrm>
            <a:off x="7468078" y="5967966"/>
            <a:ext cx="4911127" cy="785857"/>
          </a:xfrm>
          <a:prstGeom prst="rect">
            <a:avLst/>
          </a:prstGeom>
        </p:spPr>
      </p:pic>
    </p:spTree>
    <p:extLst>
      <p:ext uri="{BB962C8B-B14F-4D97-AF65-F5344CB8AC3E}">
        <p14:creationId xmlns:p14="http://schemas.microsoft.com/office/powerpoint/2010/main" val="408321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005EC9-A890-4DDD-86CF-C45B970FC537}"/>
              </a:ext>
            </a:extLst>
          </p:cNvPr>
          <p:cNvSpPr txBox="1"/>
          <p:nvPr/>
        </p:nvSpPr>
        <p:spPr>
          <a:xfrm>
            <a:off x="3046810" y="-7835622"/>
            <a:ext cx="6093618" cy="2308324"/>
          </a:xfrm>
          <a:prstGeom prst="rect">
            <a:avLst/>
          </a:prstGeom>
          <a:noFill/>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26BD53AC-2CC1-4854-BBAC-34B7ACE06CDB}"/>
              </a:ext>
            </a:extLst>
          </p:cNvPr>
          <p:cNvSpPr txBox="1"/>
          <p:nvPr/>
        </p:nvSpPr>
        <p:spPr>
          <a:xfrm>
            <a:off x="841135" y="2513795"/>
            <a:ext cx="10504967" cy="2677656"/>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Thinking about joining the </a:t>
            </a:r>
            <a:r>
              <a:rPr lang="en-US" sz="2400" dirty="0" err="1">
                <a:latin typeface="Arial" panose="020B0604020202020204" pitchFamily="34" charset="0"/>
                <a:cs typeface="Arial" panose="020B0604020202020204" pitchFamily="34" charset="0"/>
              </a:rPr>
              <a:t>Twitterverse</a:t>
            </a:r>
            <a:r>
              <a:rPr lang="en-US" sz="2400" dirty="0">
                <a:latin typeface="Arial" panose="020B0604020202020204" pitchFamily="34" charset="0"/>
                <a:cs typeface="Arial" panose="020B0604020202020204" pitchFamily="34" charset="0"/>
              </a:rPr>
              <a:t>, but a bit intimidated? Don’t be. This unique social media platform has a lot of perks – and it’s easier to set up and start tweeting than you might think.</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Twitter can be a great promotional tool for your Lions club. It provides a terrific venue to connect with your target audience and bring them tailored content that can convert them into clients or members.</a:t>
            </a:r>
          </a:p>
        </p:txBody>
      </p:sp>
      <p:pic>
        <p:nvPicPr>
          <p:cNvPr id="8" name="Picture 7">
            <a:extLst>
              <a:ext uri="{FF2B5EF4-FFF2-40B4-BE49-F238E27FC236}">
                <a16:creationId xmlns:a16="http://schemas.microsoft.com/office/drawing/2014/main" id="{4CAE9C43-A4F6-45C5-8D80-71430D23A974}"/>
              </a:ext>
            </a:extLst>
          </p:cNvPr>
          <p:cNvPicPr>
            <a:picLocks noChangeAspect="1"/>
          </p:cNvPicPr>
          <p:nvPr/>
        </p:nvPicPr>
        <p:blipFill>
          <a:blip r:embed="rId2"/>
          <a:stretch>
            <a:fillRect/>
          </a:stretch>
        </p:blipFill>
        <p:spPr>
          <a:xfrm>
            <a:off x="581246" y="306211"/>
            <a:ext cx="1828800" cy="1771650"/>
          </a:xfrm>
          <a:prstGeom prst="rect">
            <a:avLst/>
          </a:prstGeom>
        </p:spPr>
      </p:pic>
      <p:pic>
        <p:nvPicPr>
          <p:cNvPr id="10" name="Picture 9">
            <a:extLst>
              <a:ext uri="{FF2B5EF4-FFF2-40B4-BE49-F238E27FC236}">
                <a16:creationId xmlns:a16="http://schemas.microsoft.com/office/drawing/2014/main" id="{193EBAE2-40DA-4A3A-89EE-E05CD488050F}"/>
              </a:ext>
            </a:extLst>
          </p:cNvPr>
          <p:cNvPicPr>
            <a:picLocks noChangeAspect="1"/>
          </p:cNvPicPr>
          <p:nvPr/>
        </p:nvPicPr>
        <p:blipFill>
          <a:blip r:embed="rId3"/>
          <a:stretch>
            <a:fillRect/>
          </a:stretch>
        </p:blipFill>
        <p:spPr>
          <a:xfrm>
            <a:off x="3251790" y="988754"/>
            <a:ext cx="1089107" cy="1089107"/>
          </a:xfrm>
          <a:prstGeom prst="rect">
            <a:avLst/>
          </a:prstGeom>
        </p:spPr>
      </p:pic>
      <p:pic>
        <p:nvPicPr>
          <p:cNvPr id="11" name="Picture 10">
            <a:extLst>
              <a:ext uri="{FF2B5EF4-FFF2-40B4-BE49-F238E27FC236}">
                <a16:creationId xmlns:a16="http://schemas.microsoft.com/office/drawing/2014/main" id="{91CF1FA7-6AA0-4E8B-AC3A-03518326CA50}"/>
              </a:ext>
            </a:extLst>
          </p:cNvPr>
          <p:cNvPicPr>
            <a:picLocks noChangeAspect="1"/>
          </p:cNvPicPr>
          <p:nvPr/>
        </p:nvPicPr>
        <p:blipFill>
          <a:blip r:embed="rId4"/>
          <a:stretch>
            <a:fillRect/>
          </a:stretch>
        </p:blipFill>
        <p:spPr>
          <a:xfrm>
            <a:off x="4934836" y="1104278"/>
            <a:ext cx="1274578" cy="794367"/>
          </a:xfrm>
          <a:prstGeom prst="rect">
            <a:avLst/>
          </a:prstGeom>
        </p:spPr>
      </p:pic>
      <p:pic>
        <p:nvPicPr>
          <p:cNvPr id="12" name="Picture 11">
            <a:extLst>
              <a:ext uri="{FF2B5EF4-FFF2-40B4-BE49-F238E27FC236}">
                <a16:creationId xmlns:a16="http://schemas.microsoft.com/office/drawing/2014/main" id="{749BC0CE-0FDF-4DE2-975C-14B33827296C}"/>
              </a:ext>
            </a:extLst>
          </p:cNvPr>
          <p:cNvPicPr>
            <a:picLocks noChangeAspect="1"/>
          </p:cNvPicPr>
          <p:nvPr/>
        </p:nvPicPr>
        <p:blipFill rotWithShape="1">
          <a:blip r:embed="rId5"/>
          <a:srcRect l="5498" t="53014" r="53200" b="5907"/>
          <a:stretch/>
        </p:blipFill>
        <p:spPr>
          <a:xfrm>
            <a:off x="6803353" y="879456"/>
            <a:ext cx="1250771" cy="1244009"/>
          </a:xfrm>
          <a:prstGeom prst="rect">
            <a:avLst/>
          </a:prstGeom>
        </p:spPr>
      </p:pic>
      <p:pic>
        <p:nvPicPr>
          <p:cNvPr id="14" name="Picture 13">
            <a:extLst>
              <a:ext uri="{FF2B5EF4-FFF2-40B4-BE49-F238E27FC236}">
                <a16:creationId xmlns:a16="http://schemas.microsoft.com/office/drawing/2014/main" id="{3182D9F0-F40A-4A11-8C82-8475C8013ABB}"/>
              </a:ext>
            </a:extLst>
          </p:cNvPr>
          <p:cNvPicPr>
            <a:picLocks noChangeAspect="1"/>
          </p:cNvPicPr>
          <p:nvPr/>
        </p:nvPicPr>
        <p:blipFill rotWithShape="1">
          <a:blip r:embed="rId6"/>
          <a:srcRect l="76975" r="-1"/>
          <a:stretch/>
        </p:blipFill>
        <p:spPr>
          <a:xfrm>
            <a:off x="87947" y="5191451"/>
            <a:ext cx="1987819" cy="1580824"/>
          </a:xfrm>
          <a:prstGeom prst="rect">
            <a:avLst/>
          </a:prstGeom>
        </p:spPr>
      </p:pic>
      <p:pic>
        <p:nvPicPr>
          <p:cNvPr id="16" name="Picture 15">
            <a:extLst>
              <a:ext uri="{FF2B5EF4-FFF2-40B4-BE49-F238E27FC236}">
                <a16:creationId xmlns:a16="http://schemas.microsoft.com/office/drawing/2014/main" id="{C1244A45-D4C3-40D2-B809-E0B42342DDBF}"/>
              </a:ext>
            </a:extLst>
          </p:cNvPr>
          <p:cNvPicPr>
            <a:picLocks noChangeAspect="1"/>
          </p:cNvPicPr>
          <p:nvPr/>
        </p:nvPicPr>
        <p:blipFill>
          <a:blip r:embed="rId7"/>
          <a:stretch>
            <a:fillRect/>
          </a:stretch>
        </p:blipFill>
        <p:spPr>
          <a:xfrm>
            <a:off x="10039350" y="4738404"/>
            <a:ext cx="1914111" cy="1914111"/>
          </a:xfrm>
          <a:prstGeom prst="rect">
            <a:avLst/>
          </a:prstGeom>
        </p:spPr>
      </p:pic>
    </p:spTree>
    <p:extLst>
      <p:ext uri="{BB962C8B-B14F-4D97-AF65-F5344CB8AC3E}">
        <p14:creationId xmlns:p14="http://schemas.microsoft.com/office/powerpoint/2010/main" val="263898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224B17-B447-4B18-9F70-A9490BDA8A06}"/>
              </a:ext>
            </a:extLst>
          </p:cNvPr>
          <p:cNvSpPr txBox="1"/>
          <p:nvPr/>
        </p:nvSpPr>
        <p:spPr>
          <a:xfrm>
            <a:off x="477135" y="111621"/>
            <a:ext cx="10962167" cy="3231654"/>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Set Up Your Profile</a:t>
            </a: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Choose your profile name (aka handle). </a:t>
            </a:r>
            <a:r>
              <a:rPr lang="en-US" sz="2400" dirty="0">
                <a:latin typeface="Arial" panose="020B0604020202020204" pitchFamily="34" charset="0"/>
                <a:cs typeface="Arial" panose="020B0604020202020204" pitchFamily="34" charset="0"/>
              </a:rPr>
              <a:t>This is how you’ll be seen on Twitter, so make it count! </a:t>
            </a:r>
          </a:p>
          <a:p>
            <a:r>
              <a:rPr lang="en-US" sz="2400" dirty="0">
                <a:latin typeface="Arial" panose="020B0604020202020204" pitchFamily="34" charset="0"/>
                <a:cs typeface="Arial" panose="020B0604020202020204" pitchFamily="34" charset="0"/>
              </a:rPr>
              <a:t>We suggest keeping it short so it’s memorable and doesn’t eat up too many characters - @lionsclubs105cw @SandwellLionsClub. </a:t>
            </a:r>
          </a:p>
          <a:p>
            <a:r>
              <a:rPr lang="en-US" sz="2400" dirty="0">
                <a:latin typeface="Arial" panose="020B0604020202020204" pitchFamily="34" charset="0"/>
                <a:cs typeface="Arial" panose="020B0604020202020204" pitchFamily="34" charset="0"/>
              </a:rPr>
              <a:t>Feel free to use capital letters for visual emphasis but know that people can use all lowercase letters and they’ll still be able to find you (and that’s a good thing).</a:t>
            </a:r>
          </a:p>
          <a:p>
            <a:endParaRPr lang="en-US" dirty="0"/>
          </a:p>
          <a:p>
            <a:endParaRPr lang="en-US" dirty="0"/>
          </a:p>
        </p:txBody>
      </p:sp>
      <p:pic>
        <p:nvPicPr>
          <p:cNvPr id="5" name="Picture 4">
            <a:extLst>
              <a:ext uri="{FF2B5EF4-FFF2-40B4-BE49-F238E27FC236}">
                <a16:creationId xmlns:a16="http://schemas.microsoft.com/office/drawing/2014/main" id="{857A20F5-97EE-4E61-8610-F5B92D068BB1}"/>
              </a:ext>
            </a:extLst>
          </p:cNvPr>
          <p:cNvPicPr>
            <a:picLocks noChangeAspect="1"/>
          </p:cNvPicPr>
          <p:nvPr/>
        </p:nvPicPr>
        <p:blipFill rotWithShape="1">
          <a:blip r:embed="rId2"/>
          <a:srcRect l="39163" t="28693" r="40720" b="32928"/>
          <a:stretch/>
        </p:blipFill>
        <p:spPr>
          <a:xfrm>
            <a:off x="477135" y="2867406"/>
            <a:ext cx="3814429" cy="4093534"/>
          </a:xfrm>
          <a:prstGeom prst="rect">
            <a:avLst/>
          </a:prstGeom>
        </p:spPr>
      </p:pic>
      <p:pic>
        <p:nvPicPr>
          <p:cNvPr id="9" name="Picture 8">
            <a:extLst>
              <a:ext uri="{FF2B5EF4-FFF2-40B4-BE49-F238E27FC236}">
                <a16:creationId xmlns:a16="http://schemas.microsoft.com/office/drawing/2014/main" id="{2471D56E-BDFE-4775-A22E-3BAA43A46E64}"/>
              </a:ext>
            </a:extLst>
          </p:cNvPr>
          <p:cNvPicPr>
            <a:picLocks noChangeAspect="1"/>
          </p:cNvPicPr>
          <p:nvPr/>
        </p:nvPicPr>
        <p:blipFill rotWithShape="1">
          <a:blip r:embed="rId3"/>
          <a:srcRect l="11541" t="29149" r="55931" b="11160"/>
          <a:stretch/>
        </p:blipFill>
        <p:spPr>
          <a:xfrm>
            <a:off x="4427795" y="2867406"/>
            <a:ext cx="3965945" cy="4093535"/>
          </a:xfrm>
          <a:prstGeom prst="rect">
            <a:avLst/>
          </a:prstGeom>
        </p:spPr>
      </p:pic>
      <p:pic>
        <p:nvPicPr>
          <p:cNvPr id="11" name="Picture 10">
            <a:extLst>
              <a:ext uri="{FF2B5EF4-FFF2-40B4-BE49-F238E27FC236}">
                <a16:creationId xmlns:a16="http://schemas.microsoft.com/office/drawing/2014/main" id="{13414BF9-30B7-4B1D-AA65-621FA2DD11E8}"/>
              </a:ext>
            </a:extLst>
          </p:cNvPr>
          <p:cNvPicPr>
            <a:picLocks noChangeAspect="1"/>
          </p:cNvPicPr>
          <p:nvPr/>
        </p:nvPicPr>
        <p:blipFill rotWithShape="1">
          <a:blip r:embed="rId4"/>
          <a:srcRect l="37326" t="31627" r="35051" b="11628"/>
          <a:stretch/>
        </p:blipFill>
        <p:spPr>
          <a:xfrm>
            <a:off x="8529971" y="2867406"/>
            <a:ext cx="3607113" cy="4167965"/>
          </a:xfrm>
          <a:prstGeom prst="rect">
            <a:avLst/>
          </a:prstGeom>
        </p:spPr>
      </p:pic>
      <p:pic>
        <p:nvPicPr>
          <p:cNvPr id="13" name="Picture 12">
            <a:extLst>
              <a:ext uri="{FF2B5EF4-FFF2-40B4-BE49-F238E27FC236}">
                <a16:creationId xmlns:a16="http://schemas.microsoft.com/office/drawing/2014/main" id="{B3601733-EFB3-4936-8D93-83A2338871AB}"/>
              </a:ext>
            </a:extLst>
          </p:cNvPr>
          <p:cNvPicPr>
            <a:picLocks noChangeAspect="1"/>
          </p:cNvPicPr>
          <p:nvPr/>
        </p:nvPicPr>
        <p:blipFill>
          <a:blip r:embed="rId5"/>
          <a:stretch>
            <a:fillRect/>
          </a:stretch>
        </p:blipFill>
        <p:spPr>
          <a:xfrm>
            <a:off x="213986" y="5226097"/>
            <a:ext cx="2170364" cy="1725318"/>
          </a:xfrm>
          <a:prstGeom prst="rect">
            <a:avLst/>
          </a:prstGeom>
        </p:spPr>
      </p:pic>
    </p:spTree>
    <p:extLst>
      <p:ext uri="{BB962C8B-B14F-4D97-AF65-F5344CB8AC3E}">
        <p14:creationId xmlns:p14="http://schemas.microsoft.com/office/powerpoint/2010/main" val="14214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205F02-E22F-4C1D-8C92-BB517648F822}"/>
              </a:ext>
            </a:extLst>
          </p:cNvPr>
          <p:cNvPicPr>
            <a:picLocks noChangeAspect="1"/>
          </p:cNvPicPr>
          <p:nvPr/>
        </p:nvPicPr>
        <p:blipFill rotWithShape="1">
          <a:blip r:embed="rId2"/>
          <a:srcRect l="66562" t="31666" r="6016" b="16459"/>
          <a:stretch/>
        </p:blipFill>
        <p:spPr>
          <a:xfrm>
            <a:off x="492608" y="457593"/>
            <a:ext cx="4314826" cy="4591417"/>
          </a:xfrm>
          <a:prstGeom prst="rect">
            <a:avLst/>
          </a:prstGeom>
        </p:spPr>
      </p:pic>
      <p:pic>
        <p:nvPicPr>
          <p:cNvPr id="5" name="Picture 4">
            <a:extLst>
              <a:ext uri="{FF2B5EF4-FFF2-40B4-BE49-F238E27FC236}">
                <a16:creationId xmlns:a16="http://schemas.microsoft.com/office/drawing/2014/main" id="{9D0665FE-6082-40CB-B73B-69F683FE601F}"/>
              </a:ext>
            </a:extLst>
          </p:cNvPr>
          <p:cNvPicPr>
            <a:picLocks noChangeAspect="1"/>
          </p:cNvPicPr>
          <p:nvPr/>
        </p:nvPicPr>
        <p:blipFill rotWithShape="1">
          <a:blip r:embed="rId3"/>
          <a:srcRect l="13008" t="16458" r="40586" b="41875"/>
          <a:stretch/>
        </p:blipFill>
        <p:spPr>
          <a:xfrm>
            <a:off x="5400674" y="800100"/>
            <a:ext cx="6393371" cy="3228975"/>
          </a:xfrm>
          <a:prstGeom prst="rect">
            <a:avLst/>
          </a:prstGeom>
        </p:spPr>
      </p:pic>
      <p:pic>
        <p:nvPicPr>
          <p:cNvPr id="7" name="Picture 6">
            <a:extLst>
              <a:ext uri="{FF2B5EF4-FFF2-40B4-BE49-F238E27FC236}">
                <a16:creationId xmlns:a16="http://schemas.microsoft.com/office/drawing/2014/main" id="{2663C2A9-18BE-415F-86F4-56510DE08B0D}"/>
              </a:ext>
            </a:extLst>
          </p:cNvPr>
          <p:cNvPicPr>
            <a:picLocks noChangeAspect="1"/>
          </p:cNvPicPr>
          <p:nvPr/>
        </p:nvPicPr>
        <p:blipFill>
          <a:blip r:embed="rId4"/>
          <a:stretch>
            <a:fillRect/>
          </a:stretch>
        </p:blipFill>
        <p:spPr>
          <a:xfrm>
            <a:off x="100888" y="5315710"/>
            <a:ext cx="2170364" cy="1725318"/>
          </a:xfrm>
          <a:prstGeom prst="rect">
            <a:avLst/>
          </a:prstGeom>
        </p:spPr>
      </p:pic>
      <p:pic>
        <p:nvPicPr>
          <p:cNvPr id="9" name="Picture 8">
            <a:extLst>
              <a:ext uri="{FF2B5EF4-FFF2-40B4-BE49-F238E27FC236}">
                <a16:creationId xmlns:a16="http://schemas.microsoft.com/office/drawing/2014/main" id="{72B5D66C-0FC7-4A7D-A206-C243B6C1F942}"/>
              </a:ext>
            </a:extLst>
          </p:cNvPr>
          <p:cNvPicPr>
            <a:picLocks noChangeAspect="1"/>
          </p:cNvPicPr>
          <p:nvPr/>
        </p:nvPicPr>
        <p:blipFill>
          <a:blip r:embed="rId5"/>
          <a:stretch>
            <a:fillRect/>
          </a:stretch>
        </p:blipFill>
        <p:spPr>
          <a:xfrm>
            <a:off x="9619265" y="4268355"/>
            <a:ext cx="2572735" cy="2572735"/>
          </a:xfrm>
          <a:prstGeom prst="rect">
            <a:avLst/>
          </a:prstGeom>
        </p:spPr>
      </p:pic>
    </p:spTree>
    <p:extLst>
      <p:ext uri="{BB962C8B-B14F-4D97-AF65-F5344CB8AC3E}">
        <p14:creationId xmlns:p14="http://schemas.microsoft.com/office/powerpoint/2010/main" val="391153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A7D0AA-0A36-468E-A857-0D8A735CC222}"/>
              </a:ext>
            </a:extLst>
          </p:cNvPr>
          <p:cNvPicPr>
            <a:picLocks noChangeAspect="1"/>
          </p:cNvPicPr>
          <p:nvPr/>
        </p:nvPicPr>
        <p:blipFill rotWithShape="1">
          <a:blip r:embed="rId2"/>
          <a:srcRect l="20568" t="32401" r="60818" b="33674"/>
          <a:stretch/>
        </p:blipFill>
        <p:spPr>
          <a:xfrm>
            <a:off x="656117" y="2333413"/>
            <a:ext cx="2416470" cy="2852366"/>
          </a:xfrm>
          <a:prstGeom prst="rect">
            <a:avLst/>
          </a:prstGeom>
        </p:spPr>
      </p:pic>
      <p:sp>
        <p:nvSpPr>
          <p:cNvPr id="5" name="TextBox 4">
            <a:extLst>
              <a:ext uri="{FF2B5EF4-FFF2-40B4-BE49-F238E27FC236}">
                <a16:creationId xmlns:a16="http://schemas.microsoft.com/office/drawing/2014/main" id="{B472F206-B6C4-49F5-A5A7-71EF00DC88F7}"/>
              </a:ext>
            </a:extLst>
          </p:cNvPr>
          <p:cNvSpPr txBox="1"/>
          <p:nvPr/>
        </p:nvSpPr>
        <p:spPr>
          <a:xfrm>
            <a:off x="557323" y="211970"/>
            <a:ext cx="10862044" cy="1938992"/>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Upload Images</a:t>
            </a:r>
            <a:r>
              <a:rPr lang="en-US" sz="2400" dirty="0">
                <a:latin typeface="Arial" panose="020B0604020202020204" pitchFamily="34" charset="0"/>
                <a:cs typeface="Arial" panose="020B0604020202020204" pitchFamily="34" charset="0"/>
              </a:rPr>
              <a:t>. Twitter gives you two spaces to make an impact – your cover and profile photo. Use your logo for your profile photo. As for your cover photo, it’s a great big space to show what it is your Club or service is all about. We recommend you use the same profile picture as your other social media platforms to make it easier for the public to find you.</a:t>
            </a:r>
            <a:r>
              <a:rPr lang="en-US" dirty="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AA91C7B6-5715-4F4B-8706-D3D15EB5441D}"/>
              </a:ext>
            </a:extLst>
          </p:cNvPr>
          <p:cNvPicPr>
            <a:picLocks noChangeAspect="1"/>
          </p:cNvPicPr>
          <p:nvPr/>
        </p:nvPicPr>
        <p:blipFill rotWithShape="1">
          <a:blip r:embed="rId3"/>
          <a:srcRect b="11783"/>
          <a:stretch/>
        </p:blipFill>
        <p:spPr>
          <a:xfrm>
            <a:off x="3561906" y="2322266"/>
            <a:ext cx="3267519" cy="4323764"/>
          </a:xfrm>
          <a:prstGeom prst="rect">
            <a:avLst/>
          </a:prstGeom>
        </p:spPr>
      </p:pic>
      <p:sp>
        <p:nvSpPr>
          <p:cNvPr id="8" name="TextBox 7">
            <a:extLst>
              <a:ext uri="{FF2B5EF4-FFF2-40B4-BE49-F238E27FC236}">
                <a16:creationId xmlns:a16="http://schemas.microsoft.com/office/drawing/2014/main" id="{C8FDA20E-3F3E-4F79-832D-61E6BAEBC9CF}"/>
              </a:ext>
            </a:extLst>
          </p:cNvPr>
          <p:cNvSpPr txBox="1"/>
          <p:nvPr/>
        </p:nvSpPr>
        <p:spPr>
          <a:xfrm>
            <a:off x="7318744" y="2333413"/>
            <a:ext cx="4615416" cy="2308324"/>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Select a </a:t>
            </a:r>
            <a:r>
              <a:rPr lang="en-US" sz="2400" b="1" dirty="0" err="1">
                <a:latin typeface="Arial" panose="020B0604020202020204" pitchFamily="34" charset="0"/>
                <a:cs typeface="Arial" panose="020B0604020202020204" pitchFamily="34" charset="0"/>
              </a:rPr>
              <a:t>Colour</a:t>
            </a:r>
            <a:r>
              <a:rPr lang="en-US" sz="2400" b="1" dirty="0">
                <a:latin typeface="Arial" panose="020B0604020202020204" pitchFamily="34" charset="0"/>
                <a:cs typeface="Arial" panose="020B0604020202020204" pitchFamily="34" charset="0"/>
              </a:rPr>
              <a:t> Palette</a:t>
            </a:r>
            <a:r>
              <a:rPr lang="en-US" sz="2400" dirty="0">
                <a:latin typeface="Arial" panose="020B0604020202020204" pitchFamily="34" charset="0"/>
                <a:cs typeface="Arial" panose="020B0604020202020204" pitchFamily="34" charset="0"/>
              </a:rPr>
              <a:t>. Just click on ‘Edit Profile’ and then click on the ‘Theme </a:t>
            </a:r>
            <a:r>
              <a:rPr lang="en-US" sz="2400" dirty="0" err="1">
                <a:latin typeface="Arial" panose="020B0604020202020204" pitchFamily="34" charset="0"/>
                <a:cs typeface="Arial" panose="020B0604020202020204" pitchFamily="34" charset="0"/>
              </a:rPr>
              <a:t>Colour</a:t>
            </a:r>
            <a:r>
              <a:rPr lang="en-US" sz="2400" dirty="0">
                <a:latin typeface="Arial" panose="020B0604020202020204" pitchFamily="34" charset="0"/>
                <a:cs typeface="Arial" panose="020B0604020202020204" pitchFamily="34" charset="0"/>
              </a:rPr>
              <a:t>’ button on the left side. From there, you can choose different </a:t>
            </a:r>
            <a:r>
              <a:rPr lang="en-US" sz="2400" dirty="0" err="1">
                <a:latin typeface="Arial" panose="020B0604020202020204" pitchFamily="34" charset="0"/>
                <a:cs typeface="Arial" panose="020B0604020202020204" pitchFamily="34" charset="0"/>
              </a:rPr>
              <a:t>colours</a:t>
            </a:r>
            <a:r>
              <a:rPr lang="en-US" sz="2400" dirty="0">
                <a:latin typeface="Arial" panose="020B0604020202020204" pitchFamily="34" charset="0"/>
                <a:cs typeface="Arial" panose="020B0604020202020204" pitchFamily="34" charset="0"/>
              </a:rPr>
              <a:t>.</a:t>
            </a:r>
          </a:p>
        </p:txBody>
      </p:sp>
      <p:pic>
        <p:nvPicPr>
          <p:cNvPr id="10" name="Picture 9">
            <a:extLst>
              <a:ext uri="{FF2B5EF4-FFF2-40B4-BE49-F238E27FC236}">
                <a16:creationId xmlns:a16="http://schemas.microsoft.com/office/drawing/2014/main" id="{99077605-9C53-447A-A2FD-1A17CDFA0A05}"/>
              </a:ext>
            </a:extLst>
          </p:cNvPr>
          <p:cNvPicPr>
            <a:picLocks noChangeAspect="1"/>
          </p:cNvPicPr>
          <p:nvPr/>
        </p:nvPicPr>
        <p:blipFill>
          <a:blip r:embed="rId4"/>
          <a:stretch>
            <a:fillRect/>
          </a:stretch>
        </p:blipFill>
        <p:spPr>
          <a:xfrm>
            <a:off x="150584" y="5228610"/>
            <a:ext cx="2049691" cy="1629390"/>
          </a:xfrm>
          <a:prstGeom prst="rect">
            <a:avLst/>
          </a:prstGeom>
        </p:spPr>
      </p:pic>
      <p:pic>
        <p:nvPicPr>
          <p:cNvPr id="12" name="Picture 11">
            <a:extLst>
              <a:ext uri="{FF2B5EF4-FFF2-40B4-BE49-F238E27FC236}">
                <a16:creationId xmlns:a16="http://schemas.microsoft.com/office/drawing/2014/main" id="{02DF5B52-2880-41B9-96C1-5A135543C6C7}"/>
              </a:ext>
            </a:extLst>
          </p:cNvPr>
          <p:cNvPicPr>
            <a:picLocks noChangeAspect="1"/>
          </p:cNvPicPr>
          <p:nvPr/>
        </p:nvPicPr>
        <p:blipFill>
          <a:blip r:embed="rId5"/>
          <a:stretch>
            <a:fillRect/>
          </a:stretch>
        </p:blipFill>
        <p:spPr>
          <a:xfrm>
            <a:off x="9677400" y="4389270"/>
            <a:ext cx="2256760" cy="2256760"/>
          </a:xfrm>
          <a:prstGeom prst="rect">
            <a:avLst/>
          </a:prstGeom>
        </p:spPr>
      </p:pic>
    </p:spTree>
    <p:extLst>
      <p:ext uri="{BB962C8B-B14F-4D97-AF65-F5344CB8AC3E}">
        <p14:creationId xmlns:p14="http://schemas.microsoft.com/office/powerpoint/2010/main" val="1455611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C05C45-4450-495F-BC77-1F88DD17B968}"/>
              </a:ext>
            </a:extLst>
          </p:cNvPr>
          <p:cNvSpPr txBox="1"/>
          <p:nvPr/>
        </p:nvSpPr>
        <p:spPr>
          <a:xfrm>
            <a:off x="5271333" y="627408"/>
            <a:ext cx="6097772" cy="5262979"/>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Complete Your Bio. </a:t>
            </a:r>
            <a:r>
              <a:rPr lang="en-US" sz="2400" dirty="0">
                <a:latin typeface="Arial" panose="020B0604020202020204" pitchFamily="34" charset="0"/>
                <a:cs typeface="Arial" panose="020B0604020202020204" pitchFamily="34" charset="0"/>
              </a:rPr>
              <a:t>This is the area on your profile that lets you tell other people a bit about your Club – you only get 160 characters to do so. Make every character count by only including the most important and interesting details in this spot. Once you’re done with that fill in your location.</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Add Your Website. </a:t>
            </a:r>
            <a:r>
              <a:rPr lang="en-US" sz="2400" dirty="0">
                <a:latin typeface="Arial" panose="020B0604020202020204" pitchFamily="34" charset="0"/>
                <a:cs typeface="Arial" panose="020B0604020202020204" pitchFamily="34" charset="0"/>
              </a:rPr>
              <a:t>Twitter gives you a great place to showcase your website – so don’t miss it ! </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Save your profile.</a:t>
            </a:r>
          </a:p>
        </p:txBody>
      </p:sp>
      <p:pic>
        <p:nvPicPr>
          <p:cNvPr id="7" name="Picture 6">
            <a:extLst>
              <a:ext uri="{FF2B5EF4-FFF2-40B4-BE49-F238E27FC236}">
                <a16:creationId xmlns:a16="http://schemas.microsoft.com/office/drawing/2014/main" id="{04DEC121-1562-4B51-998A-37FDE44B553E}"/>
              </a:ext>
            </a:extLst>
          </p:cNvPr>
          <p:cNvPicPr>
            <a:picLocks noChangeAspect="1"/>
          </p:cNvPicPr>
          <p:nvPr/>
        </p:nvPicPr>
        <p:blipFill rotWithShape="1">
          <a:blip r:embed="rId2"/>
          <a:srcRect l="53437" t="31667" r="30391" b="37708"/>
          <a:stretch/>
        </p:blipFill>
        <p:spPr>
          <a:xfrm>
            <a:off x="395512" y="627408"/>
            <a:ext cx="4057651" cy="4322279"/>
          </a:xfrm>
          <a:prstGeom prst="rect">
            <a:avLst/>
          </a:prstGeom>
        </p:spPr>
      </p:pic>
      <p:pic>
        <p:nvPicPr>
          <p:cNvPr id="9" name="Picture 8">
            <a:extLst>
              <a:ext uri="{FF2B5EF4-FFF2-40B4-BE49-F238E27FC236}">
                <a16:creationId xmlns:a16="http://schemas.microsoft.com/office/drawing/2014/main" id="{B2DA2263-D6B6-40CE-A823-A11A67BAF04C}"/>
              </a:ext>
            </a:extLst>
          </p:cNvPr>
          <p:cNvPicPr>
            <a:picLocks noChangeAspect="1"/>
          </p:cNvPicPr>
          <p:nvPr/>
        </p:nvPicPr>
        <p:blipFill>
          <a:blip r:embed="rId3"/>
          <a:stretch>
            <a:fillRect/>
          </a:stretch>
        </p:blipFill>
        <p:spPr>
          <a:xfrm>
            <a:off x="130705" y="5132682"/>
            <a:ext cx="2170364" cy="1725318"/>
          </a:xfrm>
          <a:prstGeom prst="rect">
            <a:avLst/>
          </a:prstGeom>
        </p:spPr>
      </p:pic>
      <p:pic>
        <p:nvPicPr>
          <p:cNvPr id="11" name="Picture 10">
            <a:extLst>
              <a:ext uri="{FF2B5EF4-FFF2-40B4-BE49-F238E27FC236}">
                <a16:creationId xmlns:a16="http://schemas.microsoft.com/office/drawing/2014/main" id="{020C4A9E-2C54-459E-96A9-D7BD0F8E73DE}"/>
              </a:ext>
            </a:extLst>
          </p:cNvPr>
          <p:cNvPicPr>
            <a:picLocks noChangeAspect="1"/>
          </p:cNvPicPr>
          <p:nvPr/>
        </p:nvPicPr>
        <p:blipFill>
          <a:blip r:embed="rId4"/>
          <a:stretch>
            <a:fillRect/>
          </a:stretch>
        </p:blipFill>
        <p:spPr>
          <a:xfrm>
            <a:off x="10058400" y="4770688"/>
            <a:ext cx="2002895" cy="2002895"/>
          </a:xfrm>
          <a:prstGeom prst="rect">
            <a:avLst/>
          </a:prstGeom>
        </p:spPr>
      </p:pic>
    </p:spTree>
    <p:extLst>
      <p:ext uri="{BB962C8B-B14F-4D97-AF65-F5344CB8AC3E}">
        <p14:creationId xmlns:p14="http://schemas.microsoft.com/office/powerpoint/2010/main" val="186942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F39F06-1367-4861-9179-C989E4D46ADD}"/>
              </a:ext>
            </a:extLst>
          </p:cNvPr>
          <p:cNvSpPr txBox="1"/>
          <p:nvPr/>
        </p:nvSpPr>
        <p:spPr>
          <a:xfrm>
            <a:off x="907311" y="0"/>
            <a:ext cx="10377377" cy="6524863"/>
          </a:xfrm>
          <a:prstGeom prst="rect">
            <a:avLst/>
          </a:prstGeom>
          <a:noFill/>
        </p:spPr>
        <p:txBody>
          <a:bodyPr wrap="square">
            <a:spAutoFit/>
          </a:bodyPr>
          <a:lstStyle/>
          <a:p>
            <a:r>
              <a:rPr lang="en-US" sz="2200" b="1" dirty="0">
                <a:latin typeface="Arial" panose="020B0604020202020204" pitchFamily="34" charset="0"/>
                <a:cs typeface="Arial" panose="020B0604020202020204" pitchFamily="34" charset="0"/>
              </a:rPr>
              <a:t> Understand the Twitter Lingo</a:t>
            </a:r>
          </a:p>
          <a:p>
            <a:r>
              <a:rPr lang="en-US" sz="2200" dirty="0">
                <a:latin typeface="Arial" panose="020B0604020202020204" pitchFamily="34" charset="0"/>
                <a:cs typeface="Arial" panose="020B0604020202020204" pitchFamily="34" charset="0"/>
              </a:rPr>
              <a:t>The key elements you’ll want to familiarize yourself with:</a:t>
            </a: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Hashtags </a:t>
            </a:r>
            <a:r>
              <a:rPr lang="en-US" sz="2200" dirty="0" err="1">
                <a:latin typeface="Arial" panose="020B0604020202020204" pitchFamily="34" charset="0"/>
                <a:cs typeface="Arial" panose="020B0604020202020204" pitchFamily="34" charset="0"/>
              </a:rPr>
              <a:t>Hashtags</a:t>
            </a:r>
            <a:r>
              <a:rPr lang="en-US" sz="2200" dirty="0">
                <a:latin typeface="Arial" panose="020B0604020202020204" pitchFamily="34" charset="0"/>
                <a:cs typeface="Arial" panose="020B0604020202020204" pitchFamily="34" charset="0"/>
              </a:rPr>
              <a:t> are a great way to tap into conversations happening on Twitter.</a:t>
            </a:r>
          </a:p>
          <a:p>
            <a:r>
              <a:rPr lang="en-US" sz="2200" dirty="0">
                <a:latin typeface="Arial" panose="020B0604020202020204" pitchFamily="34" charset="0"/>
                <a:cs typeface="Arial" panose="020B0604020202020204" pitchFamily="34" charset="0"/>
              </a:rPr>
              <a:t> #Weserve #TeamCW #diabetes.</a:t>
            </a:r>
          </a:p>
          <a:p>
            <a:r>
              <a:rPr lang="en-US" sz="2200" dirty="0">
                <a:latin typeface="Arial" panose="020B0604020202020204" pitchFamily="34" charset="0"/>
                <a:cs typeface="Arial" panose="020B0604020202020204" pitchFamily="34" charset="0"/>
              </a:rPr>
              <a:t> Only use 2/3 on Twitter and Facebook for more engagement.</a:t>
            </a: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Handles</a:t>
            </a:r>
            <a:r>
              <a:rPr lang="en-US" sz="2200" dirty="0">
                <a:latin typeface="Arial" panose="020B0604020202020204" pitchFamily="34" charset="0"/>
                <a:cs typeface="Arial" panose="020B0604020202020204" pitchFamily="34" charset="0"/>
              </a:rPr>
              <a:t> : it’s your profile name. For example, ours is @lionsclubs105cw</a:t>
            </a: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Retweets </a:t>
            </a:r>
            <a:r>
              <a:rPr lang="en-US" sz="2200" dirty="0">
                <a:latin typeface="Arial" panose="020B0604020202020204" pitchFamily="34" charset="0"/>
                <a:cs typeface="Arial" panose="020B0604020202020204" pitchFamily="34" charset="0"/>
              </a:rPr>
              <a:t>Much like a share on FB, retweets are like gold for your content. You can retweet content you see on Twitter by simply clicking the button below the text. Once you start tweeting, you’ll soon be hoping that people retweet your own content.</a:t>
            </a: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Mentions</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When someone talks to you on Twitter, or talks about you, it’s called a mention. They will tag you in using @. It’s something you’ll want to check for when you’re maintaining your channel.</a:t>
            </a:r>
            <a:endParaRPr lang="en-GB" sz="2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60D7F6D-B428-48E3-B84A-F8E401DCA40F}"/>
              </a:ext>
            </a:extLst>
          </p:cNvPr>
          <p:cNvPicPr>
            <a:picLocks noChangeAspect="1"/>
          </p:cNvPicPr>
          <p:nvPr/>
        </p:nvPicPr>
        <p:blipFill>
          <a:blip r:embed="rId2"/>
          <a:stretch>
            <a:fillRect/>
          </a:stretch>
        </p:blipFill>
        <p:spPr>
          <a:xfrm>
            <a:off x="240380" y="1053202"/>
            <a:ext cx="650415" cy="650415"/>
          </a:xfrm>
          <a:prstGeom prst="rect">
            <a:avLst/>
          </a:prstGeom>
        </p:spPr>
      </p:pic>
      <p:pic>
        <p:nvPicPr>
          <p:cNvPr id="9" name="Picture 8">
            <a:extLst>
              <a:ext uri="{FF2B5EF4-FFF2-40B4-BE49-F238E27FC236}">
                <a16:creationId xmlns:a16="http://schemas.microsoft.com/office/drawing/2014/main" id="{899221D6-4C20-48F8-9EC3-BA339F9E865B}"/>
              </a:ext>
            </a:extLst>
          </p:cNvPr>
          <p:cNvPicPr>
            <a:picLocks noChangeAspect="1"/>
          </p:cNvPicPr>
          <p:nvPr/>
        </p:nvPicPr>
        <p:blipFill>
          <a:blip r:embed="rId3"/>
          <a:stretch>
            <a:fillRect/>
          </a:stretch>
        </p:blipFill>
        <p:spPr>
          <a:xfrm>
            <a:off x="226512" y="2602354"/>
            <a:ext cx="653604" cy="650416"/>
          </a:xfrm>
          <a:prstGeom prst="rect">
            <a:avLst/>
          </a:prstGeom>
        </p:spPr>
      </p:pic>
      <p:pic>
        <p:nvPicPr>
          <p:cNvPr id="11" name="Picture 10">
            <a:extLst>
              <a:ext uri="{FF2B5EF4-FFF2-40B4-BE49-F238E27FC236}">
                <a16:creationId xmlns:a16="http://schemas.microsoft.com/office/drawing/2014/main" id="{20BDDAEA-E1B4-44C1-85D2-93D8692495A0}"/>
              </a:ext>
            </a:extLst>
          </p:cNvPr>
          <p:cNvPicPr>
            <a:picLocks noChangeAspect="1"/>
          </p:cNvPicPr>
          <p:nvPr/>
        </p:nvPicPr>
        <p:blipFill>
          <a:blip r:embed="rId4"/>
          <a:stretch>
            <a:fillRect/>
          </a:stretch>
        </p:blipFill>
        <p:spPr>
          <a:xfrm>
            <a:off x="243028" y="3446524"/>
            <a:ext cx="637088" cy="396275"/>
          </a:xfrm>
          <a:prstGeom prst="rect">
            <a:avLst/>
          </a:prstGeom>
        </p:spPr>
      </p:pic>
      <p:pic>
        <p:nvPicPr>
          <p:cNvPr id="13" name="Picture 12">
            <a:extLst>
              <a:ext uri="{FF2B5EF4-FFF2-40B4-BE49-F238E27FC236}">
                <a16:creationId xmlns:a16="http://schemas.microsoft.com/office/drawing/2014/main" id="{19B5ED65-36E6-48F5-B5B4-A183733D1786}"/>
              </a:ext>
            </a:extLst>
          </p:cNvPr>
          <p:cNvPicPr>
            <a:picLocks noChangeAspect="1"/>
          </p:cNvPicPr>
          <p:nvPr/>
        </p:nvPicPr>
        <p:blipFill>
          <a:blip r:embed="rId5"/>
          <a:stretch>
            <a:fillRect/>
          </a:stretch>
        </p:blipFill>
        <p:spPr>
          <a:xfrm>
            <a:off x="254982" y="4942919"/>
            <a:ext cx="652329" cy="652329"/>
          </a:xfrm>
          <a:prstGeom prst="rect">
            <a:avLst/>
          </a:prstGeom>
        </p:spPr>
      </p:pic>
    </p:spTree>
    <p:extLst>
      <p:ext uri="{BB962C8B-B14F-4D97-AF65-F5344CB8AC3E}">
        <p14:creationId xmlns:p14="http://schemas.microsoft.com/office/powerpoint/2010/main" val="325459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243D44-B770-4D28-B8C6-738478F2CE9D}"/>
              </a:ext>
            </a:extLst>
          </p:cNvPr>
          <p:cNvPicPr>
            <a:picLocks noChangeAspect="1"/>
          </p:cNvPicPr>
          <p:nvPr/>
        </p:nvPicPr>
        <p:blipFill>
          <a:blip r:embed="rId2"/>
          <a:stretch>
            <a:fillRect/>
          </a:stretch>
        </p:blipFill>
        <p:spPr>
          <a:xfrm>
            <a:off x="160523" y="5132682"/>
            <a:ext cx="2170364" cy="1725318"/>
          </a:xfrm>
          <a:prstGeom prst="rect">
            <a:avLst/>
          </a:prstGeom>
        </p:spPr>
      </p:pic>
      <p:pic>
        <p:nvPicPr>
          <p:cNvPr id="7" name="Picture 6">
            <a:extLst>
              <a:ext uri="{FF2B5EF4-FFF2-40B4-BE49-F238E27FC236}">
                <a16:creationId xmlns:a16="http://schemas.microsoft.com/office/drawing/2014/main" id="{E841A702-D639-4042-B09A-CC1F46F7AA17}"/>
              </a:ext>
            </a:extLst>
          </p:cNvPr>
          <p:cNvPicPr>
            <a:picLocks noChangeAspect="1"/>
          </p:cNvPicPr>
          <p:nvPr/>
        </p:nvPicPr>
        <p:blipFill>
          <a:blip r:embed="rId3"/>
          <a:stretch>
            <a:fillRect/>
          </a:stretch>
        </p:blipFill>
        <p:spPr>
          <a:xfrm>
            <a:off x="10057421" y="4676775"/>
            <a:ext cx="1974056" cy="1974056"/>
          </a:xfrm>
          <a:prstGeom prst="rect">
            <a:avLst/>
          </a:prstGeom>
        </p:spPr>
      </p:pic>
      <p:sp>
        <p:nvSpPr>
          <p:cNvPr id="8" name="TextBox 7">
            <a:extLst>
              <a:ext uri="{FF2B5EF4-FFF2-40B4-BE49-F238E27FC236}">
                <a16:creationId xmlns:a16="http://schemas.microsoft.com/office/drawing/2014/main" id="{E089CA18-5B57-4646-9446-DD33EEA96748}"/>
              </a:ext>
            </a:extLst>
          </p:cNvPr>
          <p:cNvSpPr txBox="1"/>
          <p:nvPr/>
        </p:nvSpPr>
        <p:spPr>
          <a:xfrm>
            <a:off x="600074" y="381000"/>
            <a:ext cx="11039476" cy="452431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Create a Tweet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Add a photo.</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Type a message - you have 280 characters, tag any partner organisations and use 1 or 2 hashtags (anymore and engagement drops).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Don’t start with a tag -@ as it reduces the number of people who view it.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You can add a link by copying and pasting.</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Ask for retweets – Pls RT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Click tweet when you are ready to publish.</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Thank followers who mention you or retweet. Click the heart icon.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Be aware once you have posted a tweet it cannot be edited, you can only delete it and start again.</a:t>
            </a:r>
          </a:p>
          <a:p>
            <a:endParaRPr lang="en-GB" sz="2400" dirty="0"/>
          </a:p>
        </p:txBody>
      </p:sp>
    </p:spTree>
    <p:extLst>
      <p:ext uri="{BB962C8B-B14F-4D97-AF65-F5344CB8AC3E}">
        <p14:creationId xmlns:p14="http://schemas.microsoft.com/office/powerpoint/2010/main" val="3822458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BBC25-0E65-44C8-903B-CBB15BAC042E}"/>
              </a:ext>
            </a:extLst>
          </p:cNvPr>
          <p:cNvPicPr>
            <a:picLocks noChangeAspect="1"/>
          </p:cNvPicPr>
          <p:nvPr/>
        </p:nvPicPr>
        <p:blipFill rotWithShape="1">
          <a:blip r:embed="rId2"/>
          <a:srcRect l="52072" t="22476" b="7619"/>
          <a:stretch/>
        </p:blipFill>
        <p:spPr>
          <a:xfrm>
            <a:off x="144235" y="212815"/>
            <a:ext cx="5843451" cy="4794070"/>
          </a:xfrm>
          <a:prstGeom prst="rect">
            <a:avLst/>
          </a:prstGeom>
        </p:spPr>
      </p:pic>
      <p:pic>
        <p:nvPicPr>
          <p:cNvPr id="5" name="Picture 4">
            <a:extLst>
              <a:ext uri="{FF2B5EF4-FFF2-40B4-BE49-F238E27FC236}">
                <a16:creationId xmlns:a16="http://schemas.microsoft.com/office/drawing/2014/main" id="{3AA1A654-5CA2-41A7-84C2-2A82FB3A840C}"/>
              </a:ext>
            </a:extLst>
          </p:cNvPr>
          <p:cNvPicPr>
            <a:picLocks noChangeAspect="1"/>
          </p:cNvPicPr>
          <p:nvPr/>
        </p:nvPicPr>
        <p:blipFill rotWithShape="1">
          <a:blip r:embed="rId3"/>
          <a:srcRect t="4749" b="50000"/>
          <a:stretch/>
        </p:blipFill>
        <p:spPr>
          <a:xfrm>
            <a:off x="5114125" y="212815"/>
            <a:ext cx="3167539" cy="3103323"/>
          </a:xfrm>
          <a:prstGeom prst="rect">
            <a:avLst/>
          </a:prstGeom>
        </p:spPr>
      </p:pic>
      <p:pic>
        <p:nvPicPr>
          <p:cNvPr id="7" name="Picture 6">
            <a:extLst>
              <a:ext uri="{FF2B5EF4-FFF2-40B4-BE49-F238E27FC236}">
                <a16:creationId xmlns:a16="http://schemas.microsoft.com/office/drawing/2014/main" id="{7389F0A1-35E9-4572-B526-0CD536AC2406}"/>
              </a:ext>
            </a:extLst>
          </p:cNvPr>
          <p:cNvPicPr>
            <a:picLocks noChangeAspect="1"/>
          </p:cNvPicPr>
          <p:nvPr/>
        </p:nvPicPr>
        <p:blipFill rotWithShape="1">
          <a:blip r:embed="rId4"/>
          <a:srcRect t="4749" b="63470"/>
          <a:stretch/>
        </p:blipFill>
        <p:spPr>
          <a:xfrm>
            <a:off x="6952979" y="2038413"/>
            <a:ext cx="3167539" cy="2179529"/>
          </a:xfrm>
          <a:prstGeom prst="rect">
            <a:avLst/>
          </a:prstGeom>
        </p:spPr>
      </p:pic>
      <p:pic>
        <p:nvPicPr>
          <p:cNvPr id="9" name="Picture 8">
            <a:extLst>
              <a:ext uri="{FF2B5EF4-FFF2-40B4-BE49-F238E27FC236}">
                <a16:creationId xmlns:a16="http://schemas.microsoft.com/office/drawing/2014/main" id="{6CB816FD-E33C-42B9-9269-73FB127126F3}"/>
              </a:ext>
            </a:extLst>
          </p:cNvPr>
          <p:cNvPicPr>
            <a:picLocks noChangeAspect="1"/>
          </p:cNvPicPr>
          <p:nvPr/>
        </p:nvPicPr>
        <p:blipFill rotWithShape="1">
          <a:blip r:embed="rId5"/>
          <a:srcRect t="4750" b="49999"/>
          <a:stretch/>
        </p:blipFill>
        <p:spPr>
          <a:xfrm>
            <a:off x="8847434" y="3646312"/>
            <a:ext cx="3111938" cy="3048850"/>
          </a:xfrm>
          <a:prstGeom prst="rect">
            <a:avLst/>
          </a:prstGeom>
        </p:spPr>
      </p:pic>
      <p:sp>
        <p:nvSpPr>
          <p:cNvPr id="11" name="Freeform: Shape 10">
            <a:extLst>
              <a:ext uri="{FF2B5EF4-FFF2-40B4-BE49-F238E27FC236}">
                <a16:creationId xmlns:a16="http://schemas.microsoft.com/office/drawing/2014/main" id="{B8EE2CDB-F42E-4009-9008-F130796E690F}"/>
              </a:ext>
            </a:extLst>
          </p:cNvPr>
          <p:cNvSpPr/>
          <p:nvPr/>
        </p:nvSpPr>
        <p:spPr>
          <a:xfrm>
            <a:off x="5600700" y="2571750"/>
            <a:ext cx="1295400" cy="321280"/>
          </a:xfrm>
          <a:custGeom>
            <a:avLst/>
            <a:gdLst>
              <a:gd name="connsiteX0" fmla="*/ 1162050 w 1295400"/>
              <a:gd name="connsiteY0" fmla="*/ 47625 h 321280"/>
              <a:gd name="connsiteX1" fmla="*/ 1009650 w 1295400"/>
              <a:gd name="connsiteY1" fmla="*/ 38100 h 321280"/>
              <a:gd name="connsiteX2" fmla="*/ 895350 w 1295400"/>
              <a:gd name="connsiteY2" fmla="*/ 19050 h 321280"/>
              <a:gd name="connsiteX3" fmla="*/ 771525 w 1295400"/>
              <a:gd name="connsiteY3" fmla="*/ 0 h 321280"/>
              <a:gd name="connsiteX4" fmla="*/ 295275 w 1295400"/>
              <a:gd name="connsiteY4" fmla="*/ 9525 h 321280"/>
              <a:gd name="connsiteX5" fmla="*/ 247650 w 1295400"/>
              <a:gd name="connsiteY5" fmla="*/ 19050 h 321280"/>
              <a:gd name="connsiteX6" fmla="*/ 161925 w 1295400"/>
              <a:gd name="connsiteY6" fmla="*/ 57150 h 321280"/>
              <a:gd name="connsiteX7" fmla="*/ 66675 w 1295400"/>
              <a:gd name="connsiteY7" fmla="*/ 85725 h 321280"/>
              <a:gd name="connsiteX8" fmla="*/ 9525 w 1295400"/>
              <a:gd name="connsiteY8" fmla="*/ 123825 h 321280"/>
              <a:gd name="connsiteX9" fmla="*/ 0 w 1295400"/>
              <a:gd name="connsiteY9" fmla="*/ 152400 h 321280"/>
              <a:gd name="connsiteX10" fmla="*/ 9525 w 1295400"/>
              <a:gd name="connsiteY10" fmla="*/ 200025 h 321280"/>
              <a:gd name="connsiteX11" fmla="*/ 19050 w 1295400"/>
              <a:gd name="connsiteY11" fmla="*/ 228600 h 321280"/>
              <a:gd name="connsiteX12" fmla="*/ 76200 w 1295400"/>
              <a:gd name="connsiteY12" fmla="*/ 266700 h 321280"/>
              <a:gd name="connsiteX13" fmla="*/ 466725 w 1295400"/>
              <a:gd name="connsiteY13" fmla="*/ 295275 h 321280"/>
              <a:gd name="connsiteX14" fmla="*/ 1285875 w 1295400"/>
              <a:gd name="connsiteY14" fmla="*/ 285750 h 321280"/>
              <a:gd name="connsiteX15" fmla="*/ 1295400 w 1295400"/>
              <a:gd name="connsiteY15" fmla="*/ 247650 h 321280"/>
              <a:gd name="connsiteX16" fmla="*/ 1257300 w 1295400"/>
              <a:gd name="connsiteY16" fmla="*/ 95250 h 321280"/>
              <a:gd name="connsiteX17" fmla="*/ 1228725 w 1295400"/>
              <a:gd name="connsiteY17" fmla="*/ 76200 h 321280"/>
              <a:gd name="connsiteX18" fmla="*/ 1162050 w 1295400"/>
              <a:gd name="connsiteY18" fmla="*/ 47625 h 32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5400" h="321280">
                <a:moveTo>
                  <a:pt x="1162050" y="47625"/>
                </a:moveTo>
                <a:cubicBezTo>
                  <a:pt x="1125538" y="41275"/>
                  <a:pt x="1060259" y="43522"/>
                  <a:pt x="1009650" y="38100"/>
                </a:cubicBezTo>
                <a:cubicBezTo>
                  <a:pt x="971244" y="33985"/>
                  <a:pt x="933587" y="24512"/>
                  <a:pt x="895350" y="19050"/>
                </a:cubicBezTo>
                <a:cubicBezTo>
                  <a:pt x="809556" y="6794"/>
                  <a:pt x="850820" y="13216"/>
                  <a:pt x="771525" y="0"/>
                </a:cubicBezTo>
                <a:lnTo>
                  <a:pt x="295275" y="9525"/>
                </a:lnTo>
                <a:cubicBezTo>
                  <a:pt x="279096" y="10113"/>
                  <a:pt x="263269" y="14790"/>
                  <a:pt x="247650" y="19050"/>
                </a:cubicBezTo>
                <a:cubicBezTo>
                  <a:pt x="84734" y="63482"/>
                  <a:pt x="261312" y="14555"/>
                  <a:pt x="161925" y="57150"/>
                </a:cubicBezTo>
                <a:cubicBezTo>
                  <a:pt x="124653" y="73124"/>
                  <a:pt x="105091" y="60114"/>
                  <a:pt x="66675" y="85725"/>
                </a:cubicBezTo>
                <a:lnTo>
                  <a:pt x="9525" y="123825"/>
                </a:lnTo>
                <a:cubicBezTo>
                  <a:pt x="6350" y="133350"/>
                  <a:pt x="0" y="142360"/>
                  <a:pt x="0" y="152400"/>
                </a:cubicBezTo>
                <a:cubicBezTo>
                  <a:pt x="0" y="168589"/>
                  <a:pt x="5598" y="184319"/>
                  <a:pt x="9525" y="200025"/>
                </a:cubicBezTo>
                <a:cubicBezTo>
                  <a:pt x="11960" y="209765"/>
                  <a:pt x="11950" y="221500"/>
                  <a:pt x="19050" y="228600"/>
                </a:cubicBezTo>
                <a:cubicBezTo>
                  <a:pt x="35239" y="244789"/>
                  <a:pt x="54480" y="259460"/>
                  <a:pt x="76200" y="266700"/>
                </a:cubicBezTo>
                <a:cubicBezTo>
                  <a:pt x="238815" y="320905"/>
                  <a:pt x="113278" y="285177"/>
                  <a:pt x="466725" y="295275"/>
                </a:cubicBezTo>
                <a:cubicBezTo>
                  <a:pt x="768862" y="333042"/>
                  <a:pt x="709742" y="329507"/>
                  <a:pt x="1285875" y="285750"/>
                </a:cubicBezTo>
                <a:cubicBezTo>
                  <a:pt x="1298928" y="284759"/>
                  <a:pt x="1292225" y="260350"/>
                  <a:pt x="1295400" y="247650"/>
                </a:cubicBezTo>
                <a:cubicBezTo>
                  <a:pt x="1288609" y="203509"/>
                  <a:pt x="1295677" y="133627"/>
                  <a:pt x="1257300" y="95250"/>
                </a:cubicBezTo>
                <a:cubicBezTo>
                  <a:pt x="1249205" y="87155"/>
                  <a:pt x="1239900" y="78683"/>
                  <a:pt x="1228725" y="76200"/>
                </a:cubicBezTo>
                <a:cubicBezTo>
                  <a:pt x="1210129" y="72067"/>
                  <a:pt x="1198562" y="53975"/>
                  <a:pt x="1162050" y="47625"/>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85DC8C82-C8C2-4047-885B-02C602824886}"/>
              </a:ext>
            </a:extLst>
          </p:cNvPr>
          <p:cNvSpPr/>
          <p:nvPr/>
        </p:nvSpPr>
        <p:spPr>
          <a:xfrm>
            <a:off x="9248775" y="6305550"/>
            <a:ext cx="1400694" cy="428625"/>
          </a:xfrm>
          <a:custGeom>
            <a:avLst/>
            <a:gdLst>
              <a:gd name="connsiteX0" fmla="*/ 1343025 w 1400694"/>
              <a:gd name="connsiteY0" fmla="*/ 180975 h 428625"/>
              <a:gd name="connsiteX1" fmla="*/ 1295400 w 1400694"/>
              <a:gd name="connsiteY1" fmla="*/ 152400 h 428625"/>
              <a:gd name="connsiteX2" fmla="*/ 1238250 w 1400694"/>
              <a:gd name="connsiteY2" fmla="*/ 133350 h 428625"/>
              <a:gd name="connsiteX3" fmla="*/ 1162050 w 1400694"/>
              <a:gd name="connsiteY3" fmla="*/ 104775 h 428625"/>
              <a:gd name="connsiteX4" fmla="*/ 1133475 w 1400694"/>
              <a:gd name="connsiteY4" fmla="*/ 95250 h 428625"/>
              <a:gd name="connsiteX5" fmla="*/ 1095375 w 1400694"/>
              <a:gd name="connsiteY5" fmla="*/ 76200 h 428625"/>
              <a:gd name="connsiteX6" fmla="*/ 1038225 w 1400694"/>
              <a:gd name="connsiteY6" fmla="*/ 57150 h 428625"/>
              <a:gd name="connsiteX7" fmla="*/ 1000125 w 1400694"/>
              <a:gd name="connsiteY7" fmla="*/ 38100 h 428625"/>
              <a:gd name="connsiteX8" fmla="*/ 942975 w 1400694"/>
              <a:gd name="connsiteY8" fmla="*/ 19050 h 428625"/>
              <a:gd name="connsiteX9" fmla="*/ 847725 w 1400694"/>
              <a:gd name="connsiteY9" fmla="*/ 0 h 428625"/>
              <a:gd name="connsiteX10" fmla="*/ 504825 w 1400694"/>
              <a:gd name="connsiteY10" fmla="*/ 9525 h 428625"/>
              <a:gd name="connsiteX11" fmla="*/ 419100 w 1400694"/>
              <a:gd name="connsiteY11" fmla="*/ 28575 h 428625"/>
              <a:gd name="connsiteX12" fmla="*/ 390525 w 1400694"/>
              <a:gd name="connsiteY12" fmla="*/ 38100 h 428625"/>
              <a:gd name="connsiteX13" fmla="*/ 304800 w 1400694"/>
              <a:gd name="connsiteY13" fmla="*/ 47625 h 428625"/>
              <a:gd name="connsiteX14" fmla="*/ 266700 w 1400694"/>
              <a:gd name="connsiteY14" fmla="*/ 57150 h 428625"/>
              <a:gd name="connsiteX15" fmla="*/ 47625 w 1400694"/>
              <a:gd name="connsiteY15" fmla="*/ 76200 h 428625"/>
              <a:gd name="connsiteX16" fmla="*/ 19050 w 1400694"/>
              <a:gd name="connsiteY16" fmla="*/ 104775 h 428625"/>
              <a:gd name="connsiteX17" fmla="*/ 0 w 1400694"/>
              <a:gd name="connsiteY17" fmla="*/ 161925 h 428625"/>
              <a:gd name="connsiteX18" fmla="*/ 9525 w 1400694"/>
              <a:gd name="connsiteY18" fmla="*/ 304800 h 428625"/>
              <a:gd name="connsiteX19" fmla="*/ 28575 w 1400694"/>
              <a:gd name="connsiteY19" fmla="*/ 333375 h 428625"/>
              <a:gd name="connsiteX20" fmla="*/ 114300 w 1400694"/>
              <a:gd name="connsiteY20" fmla="*/ 381000 h 428625"/>
              <a:gd name="connsiteX21" fmla="*/ 190500 w 1400694"/>
              <a:gd name="connsiteY21" fmla="*/ 400050 h 428625"/>
              <a:gd name="connsiteX22" fmla="*/ 704850 w 1400694"/>
              <a:gd name="connsiteY22" fmla="*/ 409575 h 428625"/>
              <a:gd name="connsiteX23" fmla="*/ 876300 w 1400694"/>
              <a:gd name="connsiteY23" fmla="*/ 428625 h 428625"/>
              <a:gd name="connsiteX24" fmla="*/ 1285875 w 1400694"/>
              <a:gd name="connsiteY24" fmla="*/ 419100 h 428625"/>
              <a:gd name="connsiteX25" fmla="*/ 1323975 w 1400694"/>
              <a:gd name="connsiteY25" fmla="*/ 409575 h 428625"/>
              <a:gd name="connsiteX26" fmla="*/ 1381125 w 1400694"/>
              <a:gd name="connsiteY26" fmla="*/ 390525 h 428625"/>
              <a:gd name="connsiteX27" fmla="*/ 1400175 w 1400694"/>
              <a:gd name="connsiteY27" fmla="*/ 361950 h 428625"/>
              <a:gd name="connsiteX28" fmla="*/ 1390650 w 1400694"/>
              <a:gd name="connsiteY28" fmla="*/ 257175 h 428625"/>
              <a:gd name="connsiteX29" fmla="*/ 1381125 w 1400694"/>
              <a:gd name="connsiteY29" fmla="*/ 228600 h 428625"/>
              <a:gd name="connsiteX30" fmla="*/ 1352550 w 1400694"/>
              <a:gd name="connsiteY30" fmla="*/ 209550 h 428625"/>
              <a:gd name="connsiteX31" fmla="*/ 1276350 w 1400694"/>
              <a:gd name="connsiteY31" fmla="*/ 200025 h 428625"/>
              <a:gd name="connsiteX32" fmla="*/ 1238250 w 1400694"/>
              <a:gd name="connsiteY32" fmla="*/ 2000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00694" h="428625">
                <a:moveTo>
                  <a:pt x="1343025" y="180975"/>
                </a:moveTo>
                <a:cubicBezTo>
                  <a:pt x="1327150" y="171450"/>
                  <a:pt x="1312254" y="160061"/>
                  <a:pt x="1295400" y="152400"/>
                </a:cubicBezTo>
                <a:cubicBezTo>
                  <a:pt x="1277119" y="144091"/>
                  <a:pt x="1257300" y="139700"/>
                  <a:pt x="1238250" y="133350"/>
                </a:cubicBezTo>
                <a:cubicBezTo>
                  <a:pt x="1173390" y="111730"/>
                  <a:pt x="1253165" y="138943"/>
                  <a:pt x="1162050" y="104775"/>
                </a:cubicBezTo>
                <a:cubicBezTo>
                  <a:pt x="1152649" y="101250"/>
                  <a:pt x="1142703" y="99205"/>
                  <a:pt x="1133475" y="95250"/>
                </a:cubicBezTo>
                <a:cubicBezTo>
                  <a:pt x="1120424" y="89657"/>
                  <a:pt x="1108558" y="81473"/>
                  <a:pt x="1095375" y="76200"/>
                </a:cubicBezTo>
                <a:cubicBezTo>
                  <a:pt x="1076731" y="68742"/>
                  <a:pt x="1056869" y="64608"/>
                  <a:pt x="1038225" y="57150"/>
                </a:cubicBezTo>
                <a:cubicBezTo>
                  <a:pt x="1025042" y="51877"/>
                  <a:pt x="1013308" y="43373"/>
                  <a:pt x="1000125" y="38100"/>
                </a:cubicBezTo>
                <a:cubicBezTo>
                  <a:pt x="981481" y="30642"/>
                  <a:pt x="962666" y="22988"/>
                  <a:pt x="942975" y="19050"/>
                </a:cubicBezTo>
                <a:lnTo>
                  <a:pt x="847725" y="0"/>
                </a:lnTo>
                <a:cubicBezTo>
                  <a:pt x="733425" y="3175"/>
                  <a:pt x="619033" y="3954"/>
                  <a:pt x="504825" y="9525"/>
                </a:cubicBezTo>
                <a:cubicBezTo>
                  <a:pt x="492982" y="10103"/>
                  <a:pt x="433592" y="24434"/>
                  <a:pt x="419100" y="28575"/>
                </a:cubicBezTo>
                <a:cubicBezTo>
                  <a:pt x="409446" y="31333"/>
                  <a:pt x="400429" y="36449"/>
                  <a:pt x="390525" y="38100"/>
                </a:cubicBezTo>
                <a:cubicBezTo>
                  <a:pt x="362165" y="42827"/>
                  <a:pt x="333375" y="44450"/>
                  <a:pt x="304800" y="47625"/>
                </a:cubicBezTo>
                <a:cubicBezTo>
                  <a:pt x="292100" y="50800"/>
                  <a:pt x="279711" y="55704"/>
                  <a:pt x="266700" y="57150"/>
                </a:cubicBezTo>
                <a:cubicBezTo>
                  <a:pt x="193848" y="65245"/>
                  <a:pt x="47625" y="76200"/>
                  <a:pt x="47625" y="76200"/>
                </a:cubicBezTo>
                <a:cubicBezTo>
                  <a:pt x="38100" y="85725"/>
                  <a:pt x="25592" y="93000"/>
                  <a:pt x="19050" y="104775"/>
                </a:cubicBezTo>
                <a:cubicBezTo>
                  <a:pt x="9298" y="122328"/>
                  <a:pt x="0" y="161925"/>
                  <a:pt x="0" y="161925"/>
                </a:cubicBezTo>
                <a:cubicBezTo>
                  <a:pt x="3175" y="209550"/>
                  <a:pt x="1678" y="257719"/>
                  <a:pt x="9525" y="304800"/>
                </a:cubicBezTo>
                <a:cubicBezTo>
                  <a:pt x="11407" y="316092"/>
                  <a:pt x="19960" y="325837"/>
                  <a:pt x="28575" y="333375"/>
                </a:cubicBezTo>
                <a:cubicBezTo>
                  <a:pt x="59879" y="360766"/>
                  <a:pt x="79002" y="371373"/>
                  <a:pt x="114300" y="381000"/>
                </a:cubicBezTo>
                <a:cubicBezTo>
                  <a:pt x="139559" y="387889"/>
                  <a:pt x="164323" y="399565"/>
                  <a:pt x="190500" y="400050"/>
                </a:cubicBezTo>
                <a:lnTo>
                  <a:pt x="704850" y="409575"/>
                </a:lnTo>
                <a:cubicBezTo>
                  <a:pt x="735236" y="413373"/>
                  <a:pt x="852156" y="428625"/>
                  <a:pt x="876300" y="428625"/>
                </a:cubicBezTo>
                <a:cubicBezTo>
                  <a:pt x="1012862" y="428625"/>
                  <a:pt x="1149350" y="422275"/>
                  <a:pt x="1285875" y="419100"/>
                </a:cubicBezTo>
                <a:cubicBezTo>
                  <a:pt x="1298575" y="415925"/>
                  <a:pt x="1311436" y="413337"/>
                  <a:pt x="1323975" y="409575"/>
                </a:cubicBezTo>
                <a:cubicBezTo>
                  <a:pt x="1343209" y="403805"/>
                  <a:pt x="1381125" y="390525"/>
                  <a:pt x="1381125" y="390525"/>
                </a:cubicBezTo>
                <a:cubicBezTo>
                  <a:pt x="1387475" y="381000"/>
                  <a:pt x="1399359" y="373369"/>
                  <a:pt x="1400175" y="361950"/>
                </a:cubicBezTo>
                <a:cubicBezTo>
                  <a:pt x="1402674" y="326970"/>
                  <a:pt x="1395610" y="291892"/>
                  <a:pt x="1390650" y="257175"/>
                </a:cubicBezTo>
                <a:cubicBezTo>
                  <a:pt x="1389230" y="247236"/>
                  <a:pt x="1387397" y="236440"/>
                  <a:pt x="1381125" y="228600"/>
                </a:cubicBezTo>
                <a:cubicBezTo>
                  <a:pt x="1373974" y="219661"/>
                  <a:pt x="1363594" y="212562"/>
                  <a:pt x="1352550" y="209550"/>
                </a:cubicBezTo>
                <a:cubicBezTo>
                  <a:pt x="1327854" y="202815"/>
                  <a:pt x="1301859" y="202151"/>
                  <a:pt x="1276350" y="200025"/>
                </a:cubicBezTo>
                <a:cubicBezTo>
                  <a:pt x="1263694" y="198970"/>
                  <a:pt x="1250950" y="200025"/>
                  <a:pt x="1238250" y="200025"/>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9456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1087</Words>
  <Application>Microsoft Office PowerPoint</Application>
  <PresentationFormat>Widescreen</PresentationFormat>
  <Paragraphs>91</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Murphy</dc:creator>
  <cp:lastModifiedBy>Paul Murphy</cp:lastModifiedBy>
  <cp:revision>34</cp:revision>
  <dcterms:created xsi:type="dcterms:W3CDTF">2020-09-14T16:21:32Z</dcterms:created>
  <dcterms:modified xsi:type="dcterms:W3CDTF">2020-09-15T19:10:38Z</dcterms:modified>
</cp:coreProperties>
</file>