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66" r:id="rId6"/>
    <p:sldId id="260" r:id="rId7"/>
    <p:sldId id="262" r:id="rId8"/>
    <p:sldId id="265" r:id="rId9"/>
    <p:sldId id="264" r:id="rId10"/>
    <p:sldId id="261" r:id="rId11"/>
    <p:sldId id="263" r:id="rId12"/>
    <p:sldId id="267"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30A83-2730-4348-918C-8FBFBA2AD4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A11F59-A4BA-42FF-8BD1-35E15D396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71DB20-74C6-47AD-BD98-DEB2813CF607}"/>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5" name="Footer Placeholder 4">
            <a:extLst>
              <a:ext uri="{FF2B5EF4-FFF2-40B4-BE49-F238E27FC236}">
                <a16:creationId xmlns:a16="http://schemas.microsoft.com/office/drawing/2014/main" id="{17E77899-E55F-4EAA-8DC4-0AF878BA1B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891F85-F19E-4256-A8E0-B766A63F4856}"/>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148138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5B258-B49E-40A3-A209-1831747A00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ADED44-CA7C-47A7-8B19-56AB932071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DF0C97-1AD5-4688-80C9-045C6367D6F7}"/>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5" name="Footer Placeholder 4">
            <a:extLst>
              <a:ext uri="{FF2B5EF4-FFF2-40B4-BE49-F238E27FC236}">
                <a16:creationId xmlns:a16="http://schemas.microsoft.com/office/drawing/2014/main" id="{9ED90BCA-F864-4306-BA87-0FB3235148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371D14-A7B6-4CEF-BDAA-5A7E4021EC5B}"/>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83997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EB9597-E601-4761-81E8-6EAEA78742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F6D175-07D4-4836-8331-2D9EA566FE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F0F1CD-304C-4C76-B8A9-C19B7BDA5D96}"/>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5" name="Footer Placeholder 4">
            <a:extLst>
              <a:ext uri="{FF2B5EF4-FFF2-40B4-BE49-F238E27FC236}">
                <a16:creationId xmlns:a16="http://schemas.microsoft.com/office/drawing/2014/main" id="{210A4518-68DE-4CD5-9273-FA8D6A58B6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90F3C-C5E6-49B7-A620-FF79DEF10E9C}"/>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149536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A4319-F500-4DF8-9EDE-4F5CF52B5F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63B880-9AC2-4489-99C0-A14CAF10F2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0AABCD-6190-4F49-8105-D98645D584A9}"/>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5" name="Footer Placeholder 4">
            <a:extLst>
              <a:ext uri="{FF2B5EF4-FFF2-40B4-BE49-F238E27FC236}">
                <a16:creationId xmlns:a16="http://schemas.microsoft.com/office/drawing/2014/main" id="{C3C24661-2508-424D-AF79-97D79D3829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3DB4D-0B78-4D98-9258-7F3A7B9B4107}"/>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348481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4DA31-3A7A-4FF1-94FE-50691F006A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96E0BFD-FB3A-4057-A3E3-54569EF9E1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C61016-79EB-42B1-B8DC-4A6EC4D232AE}"/>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5" name="Footer Placeholder 4">
            <a:extLst>
              <a:ext uri="{FF2B5EF4-FFF2-40B4-BE49-F238E27FC236}">
                <a16:creationId xmlns:a16="http://schemas.microsoft.com/office/drawing/2014/main" id="{3B6BCA25-A7AA-4121-B7C5-9141B2EDD2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9A5545-E51A-40AB-9BE5-B922645BE3A2}"/>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65114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6573-422B-4B0D-AF2C-AFD26033E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88ED50-41E0-42E8-9807-F11E69C1FF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3FF771-BA87-4D03-B4AF-8837ABBBD4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445FAA-7FC7-45E4-BE4F-D494839C717B}"/>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6" name="Footer Placeholder 5">
            <a:extLst>
              <a:ext uri="{FF2B5EF4-FFF2-40B4-BE49-F238E27FC236}">
                <a16:creationId xmlns:a16="http://schemas.microsoft.com/office/drawing/2014/main" id="{AEE61E14-CCA0-448B-B24B-3CFC9E5F63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3173C2-4E0A-4035-AF90-2E316EB30A75}"/>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119067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E20A-B84F-4E2B-B553-114F2F2EC8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9E656E-CECA-4184-AE48-1138AF8E50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4848D8-14CD-489A-AEA9-0C0558CA3D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72D571-F655-4EAA-9EC4-9FA6BF699E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467E81-49C6-41AB-98AE-9B9C64A18F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5EF0CF-C7B3-49D4-8990-14206201E7B0}"/>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8" name="Footer Placeholder 7">
            <a:extLst>
              <a:ext uri="{FF2B5EF4-FFF2-40B4-BE49-F238E27FC236}">
                <a16:creationId xmlns:a16="http://schemas.microsoft.com/office/drawing/2014/main" id="{24ADCEC2-E398-46A4-AFA6-81C7D92248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05C162-9094-4530-9AFA-BD64A2C407B8}"/>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90206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95913-5565-4C6E-AF34-BB3C29DCC00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0BEDD5-7CA0-4E80-AAD3-2CCB2FC9F466}"/>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4" name="Footer Placeholder 3">
            <a:extLst>
              <a:ext uri="{FF2B5EF4-FFF2-40B4-BE49-F238E27FC236}">
                <a16:creationId xmlns:a16="http://schemas.microsoft.com/office/drawing/2014/main" id="{7C406018-5030-4E51-AABD-4CD1C92A2A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7C1746-6159-4330-ADA6-E712DA0D2B6A}"/>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2957591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79DA1-8C8A-4043-9E61-93DC26A78523}"/>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3" name="Footer Placeholder 2">
            <a:extLst>
              <a:ext uri="{FF2B5EF4-FFF2-40B4-BE49-F238E27FC236}">
                <a16:creationId xmlns:a16="http://schemas.microsoft.com/office/drawing/2014/main" id="{EED684BA-DD16-4139-BEA6-BB2F7E9517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A1B3CA-B0DD-4D4C-BA61-72208922F321}"/>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340277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5C67-A105-46A4-9EE1-04D0EEBAAF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A36A4F-42C4-4C04-9B18-8FBBBFCF64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3FD3732-A51E-4D19-9FFD-48BD6F093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DBD57-29B6-401C-9FF9-5757CE19B477}"/>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6" name="Footer Placeholder 5">
            <a:extLst>
              <a:ext uri="{FF2B5EF4-FFF2-40B4-BE49-F238E27FC236}">
                <a16:creationId xmlns:a16="http://schemas.microsoft.com/office/drawing/2014/main" id="{9868EBA1-30DB-4319-82FB-A0E4F71673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7739A0-F456-4EC5-A795-979C1C83C45E}"/>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363015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5A052-B692-4473-A29F-C08C53306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AF36FC-EB21-4644-8C71-E2CFD2992A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A4187A-3F65-4B7A-AC42-729C47F75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AD941B-72BB-43DE-A12B-A707CE6FB0C5}"/>
              </a:ext>
            </a:extLst>
          </p:cNvPr>
          <p:cNvSpPr>
            <a:spLocks noGrp="1"/>
          </p:cNvSpPr>
          <p:nvPr>
            <p:ph type="dt" sz="half" idx="10"/>
          </p:nvPr>
        </p:nvSpPr>
        <p:spPr/>
        <p:txBody>
          <a:bodyPr/>
          <a:lstStyle/>
          <a:p>
            <a:fld id="{1E03270E-8879-46A9-866F-D749F3BE26C3}" type="datetimeFigureOut">
              <a:rPr lang="en-GB" smtClean="0"/>
              <a:t>23/08/2020</a:t>
            </a:fld>
            <a:endParaRPr lang="en-GB"/>
          </a:p>
        </p:txBody>
      </p:sp>
      <p:sp>
        <p:nvSpPr>
          <p:cNvPr id="6" name="Footer Placeholder 5">
            <a:extLst>
              <a:ext uri="{FF2B5EF4-FFF2-40B4-BE49-F238E27FC236}">
                <a16:creationId xmlns:a16="http://schemas.microsoft.com/office/drawing/2014/main" id="{1955B1F5-9B98-443D-B81D-5994825C27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353197-263B-4F24-BDA4-5DCB7C0B4D4F}"/>
              </a:ext>
            </a:extLst>
          </p:cNvPr>
          <p:cNvSpPr>
            <a:spLocks noGrp="1"/>
          </p:cNvSpPr>
          <p:nvPr>
            <p:ph type="sldNum" sz="quarter" idx="12"/>
          </p:nvPr>
        </p:nvSpPr>
        <p:spPr/>
        <p:txBody>
          <a:bodyPr/>
          <a:lstStyle/>
          <a:p>
            <a:fld id="{E1352602-4D1C-4D08-99C3-D8B9554D7776}" type="slidenum">
              <a:rPr lang="en-GB" smtClean="0"/>
              <a:t>‹#›</a:t>
            </a:fld>
            <a:endParaRPr lang="en-GB"/>
          </a:p>
        </p:txBody>
      </p:sp>
    </p:spTree>
    <p:extLst>
      <p:ext uri="{BB962C8B-B14F-4D97-AF65-F5344CB8AC3E}">
        <p14:creationId xmlns:p14="http://schemas.microsoft.com/office/powerpoint/2010/main" val="70853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2471DE-4AB0-4B5C-BBA5-384522A379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CC0EF3-57DD-496F-9C88-7FBC285BA7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119A22-2E43-4807-A497-DA0A7A6015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03270E-8879-46A9-866F-D749F3BE26C3}" type="datetimeFigureOut">
              <a:rPr lang="en-GB" smtClean="0"/>
              <a:t>23/08/2020</a:t>
            </a:fld>
            <a:endParaRPr lang="en-GB"/>
          </a:p>
        </p:txBody>
      </p:sp>
      <p:sp>
        <p:nvSpPr>
          <p:cNvPr id="5" name="Footer Placeholder 4">
            <a:extLst>
              <a:ext uri="{FF2B5EF4-FFF2-40B4-BE49-F238E27FC236}">
                <a16:creationId xmlns:a16="http://schemas.microsoft.com/office/drawing/2014/main" id="{2B1E4D0F-C0FC-40E8-B35D-F0800A76F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958A71-F730-4BD1-8E1C-BFA83FED43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52602-4D1C-4D08-99C3-D8B9554D7776}" type="slidenum">
              <a:rPr lang="en-GB" smtClean="0"/>
              <a:t>‹#›</a:t>
            </a:fld>
            <a:endParaRPr lang="en-GB"/>
          </a:p>
        </p:txBody>
      </p:sp>
    </p:spTree>
    <p:extLst>
      <p:ext uri="{BB962C8B-B14F-4D97-AF65-F5344CB8AC3E}">
        <p14:creationId xmlns:p14="http://schemas.microsoft.com/office/powerpoint/2010/main" val="156193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gov.uk/dbs" TargetMode="External"/><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p:txBody>
          <a:bodyPr anchor="t">
            <a:normAutofit/>
          </a:bodyPr>
          <a:lstStyle/>
          <a:p>
            <a:pPr algn="ctr"/>
            <a:r>
              <a:rPr lang="en-GB" sz="6600" dirty="0">
                <a:solidFill>
                  <a:srgbClr val="0070C0"/>
                </a:solidFill>
                <a:latin typeface="+mn-lt"/>
                <a:ea typeface="+mn-ea"/>
                <a:cs typeface="+mn-cs"/>
              </a:rPr>
              <a:t>DBS- Disclosure Barring Service</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p:txBody>
          <a:bodyPr>
            <a:normAutofit/>
          </a:bodyPr>
          <a:lstStyle/>
          <a:p>
            <a:pPr algn="ctr"/>
            <a:r>
              <a:rPr lang="en-GB" sz="5400" b="1" dirty="0">
                <a:solidFill>
                  <a:srgbClr val="0070C0"/>
                </a:solidFill>
              </a:rPr>
              <a:t>Why? Who? When?</a:t>
            </a:r>
          </a:p>
          <a:p>
            <a:pPr algn="ctr"/>
            <a:endParaRPr lang="en-GB" sz="5400" dirty="0">
              <a:solidFill>
                <a:srgbClr val="0070C0"/>
              </a:solidFill>
            </a:endParaRPr>
          </a:p>
        </p:txBody>
      </p:sp>
    </p:spTree>
    <p:extLst>
      <p:ext uri="{BB962C8B-B14F-4D97-AF65-F5344CB8AC3E}">
        <p14:creationId xmlns:p14="http://schemas.microsoft.com/office/powerpoint/2010/main" val="3978280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19150" y="1313132"/>
            <a:ext cx="10515600" cy="1067752"/>
          </a:xfrm>
        </p:spPr>
        <p:txBody>
          <a:bodyPr anchor="t">
            <a:normAutofit/>
          </a:bodyPr>
          <a:lstStyle/>
          <a:p>
            <a:pPr algn="ctr"/>
            <a:r>
              <a:rPr lang="en-GB" sz="6600" dirty="0">
                <a:solidFill>
                  <a:srgbClr val="0070C0"/>
                </a:solidFill>
                <a:latin typeface="+mn-lt"/>
                <a:ea typeface="+mn-ea"/>
                <a:cs typeface="+mn-cs"/>
              </a:rPr>
              <a:t>Update Service</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57250" y="2380884"/>
            <a:ext cx="10515600" cy="3832629"/>
          </a:xfrm>
        </p:spPr>
        <p:txBody>
          <a:bodyPr>
            <a:normAutofit/>
          </a:bodyPr>
          <a:lstStyle/>
          <a:p>
            <a:pPr algn="ctr"/>
            <a:r>
              <a:rPr lang="en-GB" sz="1600" dirty="0">
                <a:solidFill>
                  <a:srgbClr val="0070C0"/>
                </a:solidFill>
              </a:rPr>
              <a:t>If you have applied for  a DBS check or your DBS certificate has been issued within the last 30 days then you can join the update service and apply online at </a:t>
            </a:r>
            <a:r>
              <a:rPr lang="en-GB" sz="1600" dirty="0">
                <a:solidFill>
                  <a:srgbClr val="0070C0"/>
                </a:solidFill>
                <a:hlinkClick r:id="rId3"/>
              </a:rPr>
              <a:t>www.gov.uk/dbs</a:t>
            </a:r>
            <a:r>
              <a:rPr lang="en-GB" sz="1600" dirty="0">
                <a:solidFill>
                  <a:srgbClr val="0070C0"/>
                </a:solidFill>
              </a:rPr>
              <a:t>. </a:t>
            </a:r>
          </a:p>
          <a:p>
            <a:pPr algn="ctr"/>
            <a:r>
              <a:rPr lang="en-GB" sz="1600" dirty="0">
                <a:solidFill>
                  <a:srgbClr val="0070C0"/>
                </a:solidFill>
              </a:rPr>
              <a:t>You will receive a unique ID number, which you must keep safe and not share with anyone as you will use this to access the update service account online.</a:t>
            </a:r>
          </a:p>
          <a:p>
            <a:pPr algn="ctr"/>
            <a:r>
              <a:rPr lang="en-GB" sz="1600" dirty="0">
                <a:solidFill>
                  <a:srgbClr val="0070C0"/>
                </a:solidFill>
              </a:rPr>
              <a:t>Select whether you are applying with your DBS application form or with your DBS Certificate.</a:t>
            </a:r>
          </a:p>
          <a:p>
            <a:pPr algn="ctr"/>
            <a:r>
              <a:rPr lang="en-GB" sz="1600" dirty="0">
                <a:solidFill>
                  <a:srgbClr val="0070C0"/>
                </a:solidFill>
              </a:rPr>
              <a:t>Agree to the Terms and Conditions of the service and then enter your personal details- these must match the details on your application form.</a:t>
            </a:r>
          </a:p>
          <a:p>
            <a:pPr algn="ctr"/>
            <a:r>
              <a:rPr lang="en-GB" sz="1600" dirty="0">
                <a:solidFill>
                  <a:srgbClr val="0070C0"/>
                </a:solidFill>
              </a:rPr>
              <a:t>Answer the question 'Does the above application/DBS Certificate relate to a voluntary position? Yes</a:t>
            </a:r>
          </a:p>
          <a:p>
            <a:pPr algn="ctr"/>
            <a:r>
              <a:rPr lang="en-GB" sz="1600" dirty="0">
                <a:solidFill>
                  <a:srgbClr val="0070C0"/>
                </a:solidFill>
              </a:rPr>
              <a:t>View the reference details of any applications and /or DBS certificates linked to your subscription.</a:t>
            </a:r>
          </a:p>
          <a:p>
            <a:pPr algn="ctr"/>
            <a:r>
              <a:rPr lang="en-GB" sz="1600" dirty="0">
                <a:solidFill>
                  <a:srgbClr val="0070C0"/>
                </a:solidFill>
              </a:rPr>
              <a:t>Amend your contact details</a:t>
            </a:r>
          </a:p>
          <a:p>
            <a:pPr algn="ctr"/>
            <a:r>
              <a:rPr lang="en-GB" sz="1600" dirty="0">
                <a:solidFill>
                  <a:srgbClr val="0070C0"/>
                </a:solidFill>
              </a:rPr>
              <a:t>Add and remove applications and DBS Certificates</a:t>
            </a:r>
          </a:p>
          <a:p>
            <a:pPr algn="ctr"/>
            <a:r>
              <a:rPr lang="en-GB" sz="1600" dirty="0">
                <a:solidFill>
                  <a:srgbClr val="0070C0"/>
                </a:solidFill>
              </a:rPr>
              <a:t>Renew your subscription annually ( this facility is only available 30 days prior to your subscription expiring).</a:t>
            </a:r>
          </a:p>
        </p:txBody>
      </p:sp>
    </p:spTree>
    <p:extLst>
      <p:ext uri="{BB962C8B-B14F-4D97-AF65-F5344CB8AC3E}">
        <p14:creationId xmlns:p14="http://schemas.microsoft.com/office/powerpoint/2010/main" val="326073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8200" y="1566520"/>
            <a:ext cx="10515600" cy="1067752"/>
          </a:xfrm>
        </p:spPr>
        <p:txBody>
          <a:bodyPr anchor="t">
            <a:normAutofit/>
          </a:bodyPr>
          <a:lstStyle/>
          <a:p>
            <a:pPr algn="ctr"/>
            <a:r>
              <a:rPr lang="en-GB" sz="6600" dirty="0">
                <a:solidFill>
                  <a:srgbClr val="0070C0"/>
                </a:solidFill>
                <a:latin typeface="+mn-lt"/>
                <a:ea typeface="+mn-ea"/>
                <a:cs typeface="+mn-cs"/>
              </a:rPr>
              <a:t>Common questions</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777491"/>
            <a:ext cx="10515600" cy="3312159"/>
          </a:xfrm>
        </p:spPr>
        <p:txBody>
          <a:bodyPr>
            <a:normAutofit/>
          </a:bodyPr>
          <a:lstStyle/>
          <a:p>
            <a:pPr algn="ctr"/>
            <a:r>
              <a:rPr lang="en-GB" sz="1600" dirty="0">
                <a:solidFill>
                  <a:srgbClr val="0070C0"/>
                </a:solidFill>
              </a:rPr>
              <a:t>How long does a DBS check last?</a:t>
            </a:r>
          </a:p>
          <a:p>
            <a:pPr algn="ctr"/>
            <a:r>
              <a:rPr lang="en-GB" sz="1600" dirty="0">
                <a:solidFill>
                  <a:srgbClr val="0070C0"/>
                </a:solidFill>
              </a:rPr>
              <a:t>DBS have no official expiry date. It is suggested by DBS that if a check is older than 3 years then a decision need to be made by the registered body. Lions Club International therefore have decided that checks should be renewed every 3 years.</a:t>
            </a:r>
          </a:p>
          <a:p>
            <a:pPr algn="ctr"/>
            <a:r>
              <a:rPr lang="en-GB" sz="1600" dirty="0">
                <a:solidFill>
                  <a:srgbClr val="0070C0"/>
                </a:solidFill>
              </a:rPr>
              <a:t>When is a DBS check needed (children)?</a:t>
            </a:r>
          </a:p>
          <a:p>
            <a:pPr algn="ctr"/>
            <a:r>
              <a:rPr lang="en-GB" sz="1600" dirty="0">
                <a:solidFill>
                  <a:srgbClr val="0070C0"/>
                </a:solidFill>
              </a:rPr>
              <a:t>The definition of regulated activity relating to children is set out in 3 parts by the Protection of Freedom Act. A person can be in a regulated activity because of what they do (activities), where they work (establishments) or who they are (specified position).</a:t>
            </a:r>
          </a:p>
          <a:p>
            <a:pPr algn="ctr"/>
            <a:r>
              <a:rPr lang="en-GB" sz="1600" dirty="0">
                <a:solidFill>
                  <a:srgbClr val="0070C0"/>
                </a:solidFill>
              </a:rPr>
              <a:t>When is DBS check needed (adult)?</a:t>
            </a:r>
          </a:p>
          <a:p>
            <a:pPr algn="ctr"/>
            <a:r>
              <a:rPr lang="en-GB" sz="1600" dirty="0">
                <a:solidFill>
                  <a:srgbClr val="0070C0"/>
                </a:solidFill>
              </a:rPr>
              <a:t>The definition of a regulated activity for adults identifies the activities provided to any adult which, if any adult require them, will mean that the adult will be considered vulnerable at that particular time</a:t>
            </a:r>
            <a:r>
              <a:rPr lang="en-GB" sz="1400" dirty="0">
                <a:solidFill>
                  <a:srgbClr val="0070C0"/>
                </a:solidFill>
              </a:rPr>
              <a:t>.</a:t>
            </a:r>
          </a:p>
          <a:p>
            <a:pPr algn="ctr"/>
            <a:endParaRPr lang="en-GB" sz="1400" dirty="0">
              <a:solidFill>
                <a:srgbClr val="0070C0"/>
              </a:solidFill>
            </a:endParaRPr>
          </a:p>
        </p:txBody>
      </p:sp>
    </p:spTree>
    <p:extLst>
      <p:ext uri="{BB962C8B-B14F-4D97-AF65-F5344CB8AC3E}">
        <p14:creationId xmlns:p14="http://schemas.microsoft.com/office/powerpoint/2010/main" val="1948375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1364343"/>
            <a:ext cx="10515600" cy="4725307"/>
          </a:xfrm>
        </p:spPr>
        <p:txBody>
          <a:bodyPr>
            <a:normAutofit/>
          </a:bodyPr>
          <a:lstStyle/>
          <a:p>
            <a:pPr algn="ctr"/>
            <a:r>
              <a:rPr lang="en-GB" sz="1400" dirty="0">
                <a:solidFill>
                  <a:srgbClr val="0070C0"/>
                </a:solidFill>
              </a:rPr>
              <a:t>.</a:t>
            </a:r>
          </a:p>
          <a:p>
            <a:pPr algn="ctr"/>
            <a:endParaRPr lang="en-GB" sz="1400" dirty="0">
              <a:solidFill>
                <a:srgbClr val="0070C0"/>
              </a:solidFill>
            </a:endParaRPr>
          </a:p>
        </p:txBody>
      </p:sp>
      <p:sp>
        <p:nvSpPr>
          <p:cNvPr id="2" name="Rectangle 1">
            <a:extLst>
              <a:ext uri="{FF2B5EF4-FFF2-40B4-BE49-F238E27FC236}">
                <a16:creationId xmlns:a16="http://schemas.microsoft.com/office/drawing/2014/main" id="{8D4B704F-0AF5-4879-8F06-74457CB8476D}"/>
              </a:ext>
            </a:extLst>
          </p:cNvPr>
          <p:cNvSpPr/>
          <p:nvPr/>
        </p:nvSpPr>
        <p:spPr>
          <a:xfrm>
            <a:off x="1314450" y="1028343"/>
            <a:ext cx="10033000" cy="3046988"/>
          </a:xfrm>
          <a:prstGeom prst="rect">
            <a:avLst/>
          </a:prstGeom>
        </p:spPr>
        <p:txBody>
          <a:bodyPr wrap="square">
            <a:spAutoFit/>
          </a:bodyPr>
          <a:lstStyle/>
          <a:p>
            <a:pPr algn="ctr"/>
            <a:r>
              <a:rPr lang="en-GB" sz="1600" dirty="0">
                <a:solidFill>
                  <a:srgbClr val="0070C0"/>
                </a:solidFill>
              </a:rPr>
              <a:t>Is it a requirement for a prospective member to be DBS checked as a condition of membership?</a:t>
            </a:r>
          </a:p>
          <a:p>
            <a:pPr algn="ctr"/>
            <a:r>
              <a:rPr lang="en-GB" sz="1600" dirty="0">
                <a:solidFill>
                  <a:srgbClr val="0070C0"/>
                </a:solidFill>
              </a:rPr>
              <a:t>NO</a:t>
            </a:r>
          </a:p>
          <a:p>
            <a:pPr algn="ctr"/>
            <a:endParaRPr lang="en-GB" sz="1600" dirty="0">
              <a:solidFill>
                <a:srgbClr val="0070C0"/>
              </a:solidFill>
            </a:endParaRPr>
          </a:p>
          <a:p>
            <a:pPr algn="ctr"/>
            <a:r>
              <a:rPr lang="en-GB" sz="1600" dirty="0">
                <a:solidFill>
                  <a:srgbClr val="0070C0"/>
                </a:solidFill>
              </a:rPr>
              <a:t>Will everyone who commits the most serious offences still be barred?</a:t>
            </a:r>
          </a:p>
          <a:p>
            <a:pPr algn="ctr"/>
            <a:r>
              <a:rPr lang="en-GB" sz="1600" dirty="0">
                <a:solidFill>
                  <a:srgbClr val="0070C0"/>
                </a:solidFill>
              </a:rPr>
              <a:t>Not in every instance; those who commit the most serious offences and who work in a regulated activity will still be automatically barred for working in a regulated activity. Such offences are referred to as ‘automatic barring offences without representations’. However it is not proportionate or necessary to bar anyone who has been barred with representations, or who has been referred to the DBS for consideration of discretionary barring and who has not worked or is seeking to in Activity.</a:t>
            </a:r>
          </a:p>
          <a:p>
            <a:pPr algn="ctr"/>
            <a:endParaRPr lang="en-GB" sz="1600" dirty="0">
              <a:solidFill>
                <a:srgbClr val="0070C0"/>
              </a:solidFill>
            </a:endParaRPr>
          </a:p>
          <a:p>
            <a:pPr algn="ctr"/>
            <a:r>
              <a:rPr lang="en-GB" sz="1600" dirty="0">
                <a:solidFill>
                  <a:srgbClr val="0070C0"/>
                </a:solidFill>
              </a:rPr>
              <a:t>Will volunteers have free certificates?</a:t>
            </a:r>
          </a:p>
          <a:p>
            <a:pPr algn="ctr"/>
            <a:r>
              <a:rPr lang="en-GB" sz="1600" dirty="0">
                <a:solidFill>
                  <a:srgbClr val="0070C0"/>
                </a:solidFill>
              </a:rPr>
              <a:t>As now volunteers will not be required to pay for their DBS check</a:t>
            </a:r>
            <a:endParaRPr lang="en-GB" sz="1600" dirty="0"/>
          </a:p>
        </p:txBody>
      </p:sp>
    </p:spTree>
    <p:extLst>
      <p:ext uri="{BB962C8B-B14F-4D97-AF65-F5344CB8AC3E}">
        <p14:creationId xmlns:p14="http://schemas.microsoft.com/office/powerpoint/2010/main" val="178598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1850" y="1709739"/>
            <a:ext cx="10515600" cy="1067752"/>
          </a:xfrm>
        </p:spPr>
        <p:txBody>
          <a:bodyPr anchor="t">
            <a:normAutofit/>
          </a:bodyPr>
          <a:lstStyle/>
          <a:p>
            <a:pPr algn="ctr"/>
            <a:r>
              <a:rPr lang="en-GB" sz="6600" dirty="0">
                <a:solidFill>
                  <a:srgbClr val="0070C0"/>
                </a:solidFill>
                <a:latin typeface="+mn-lt"/>
                <a:ea typeface="+mn-ea"/>
                <a:cs typeface="+mn-cs"/>
              </a:rPr>
              <a:t>Confidentiality</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777491"/>
            <a:ext cx="10515600" cy="3312159"/>
          </a:xfrm>
        </p:spPr>
        <p:txBody>
          <a:bodyPr>
            <a:normAutofit/>
          </a:bodyPr>
          <a:lstStyle/>
          <a:p>
            <a:pPr algn="ctr"/>
            <a:r>
              <a:rPr lang="en-GB" sz="3200" dirty="0">
                <a:solidFill>
                  <a:srgbClr val="0070C0"/>
                </a:solidFill>
              </a:rPr>
              <a:t>All members of the Club’s Board of Directors must sign a confidentiality form each Lionistic year which will be kept securely by the Club’s Vulnerable Persons Officer.</a:t>
            </a:r>
          </a:p>
        </p:txBody>
      </p:sp>
    </p:spTree>
    <p:extLst>
      <p:ext uri="{BB962C8B-B14F-4D97-AF65-F5344CB8AC3E}">
        <p14:creationId xmlns:p14="http://schemas.microsoft.com/office/powerpoint/2010/main" val="14940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1325365"/>
            <a:ext cx="10515600" cy="4764285"/>
          </a:xfrm>
        </p:spPr>
        <p:txBody>
          <a:bodyPr>
            <a:normAutofit/>
          </a:bodyPr>
          <a:lstStyle/>
          <a:p>
            <a:r>
              <a:rPr lang="en-GB" sz="2800" b="1" dirty="0">
                <a:solidFill>
                  <a:srgbClr val="0070C0"/>
                </a:solidFill>
              </a:rPr>
              <a:t>Summary of DBS Application Process</a:t>
            </a:r>
          </a:p>
          <a:p>
            <a:pPr marL="342900" indent="-342900">
              <a:buAutoNum type="arabicParenR"/>
            </a:pPr>
            <a:r>
              <a:rPr lang="en-GB" sz="1400" dirty="0">
                <a:solidFill>
                  <a:srgbClr val="0070C0"/>
                </a:solidFill>
              </a:rPr>
              <a:t>Applicant request DBS Application form from District VPO/Countersignatory via Club VPO.</a:t>
            </a:r>
          </a:p>
          <a:p>
            <a:pPr marL="342900" indent="-342900">
              <a:buAutoNum type="arabicParenR"/>
            </a:pPr>
            <a:r>
              <a:rPr lang="en-GB" sz="1400" dirty="0">
                <a:solidFill>
                  <a:srgbClr val="0070C0"/>
                </a:solidFill>
              </a:rPr>
              <a:t>Applicant completes DBS Application form, ‘Applicants Criminal Record Check (DBS)’ consent form, photocopies required identity documents, and submits to Club VPO</a:t>
            </a:r>
          </a:p>
          <a:p>
            <a:pPr marL="342900" indent="-342900">
              <a:buAutoNum type="arabicParenR"/>
            </a:pPr>
            <a:r>
              <a:rPr lang="en-GB" sz="1400" dirty="0">
                <a:solidFill>
                  <a:srgbClr val="0070C0"/>
                </a:solidFill>
              </a:rPr>
              <a:t>Club VPO records and confirms original identity documents, signs and dates photocopies, completes the ‘ID Verifiers Identity Document’ confirmation form, completes Section W of the DBS Application form and forwards the DBS Application,’ Applicants Criminal Record Check consent and ID verifiers DBS Certificate confirmation forms to District VPO/Countersignatory</a:t>
            </a:r>
          </a:p>
          <a:p>
            <a:pPr marL="342900" indent="-342900">
              <a:buAutoNum type="arabicParenR"/>
            </a:pPr>
            <a:r>
              <a:rPr lang="en-GB" sz="1400" dirty="0">
                <a:solidFill>
                  <a:srgbClr val="0070C0"/>
                </a:solidFill>
              </a:rPr>
              <a:t>District VPO/Countersignatory checks DBS Application form, ‘Applicants Criminal Record Check (DBS)’ consent and ID Verifiers Identity Documents confirmation forms, photocopies, completes sections X and Y of DBS Application form and records details in spreadsheet.</a:t>
            </a:r>
          </a:p>
          <a:p>
            <a:pPr marL="342900" indent="-342900">
              <a:buAutoNum type="arabicParenR"/>
            </a:pPr>
            <a:r>
              <a:rPr lang="en-GB" sz="1400" dirty="0">
                <a:solidFill>
                  <a:srgbClr val="0070C0"/>
                </a:solidFill>
              </a:rPr>
              <a:t>District VPO forwards completed DBS Application form to DBS and applicants criminal record check consent form to MDHQ to be stored.</a:t>
            </a:r>
          </a:p>
          <a:p>
            <a:pPr marL="342900" indent="-342900">
              <a:buAutoNum type="arabicParenR"/>
            </a:pPr>
            <a:r>
              <a:rPr lang="en-GB" sz="1400" dirty="0">
                <a:solidFill>
                  <a:srgbClr val="0070C0"/>
                </a:solidFill>
              </a:rPr>
              <a:t>Applicant receives certificate</a:t>
            </a:r>
          </a:p>
        </p:txBody>
      </p:sp>
    </p:spTree>
    <p:extLst>
      <p:ext uri="{BB962C8B-B14F-4D97-AF65-F5344CB8AC3E}">
        <p14:creationId xmlns:p14="http://schemas.microsoft.com/office/powerpoint/2010/main" val="3734288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1850" y="1709739"/>
            <a:ext cx="10515600" cy="724852"/>
          </a:xfrm>
        </p:spPr>
        <p:txBody>
          <a:bodyPr anchor="t">
            <a:normAutofit fontScale="90000"/>
          </a:bodyPr>
          <a:lstStyle/>
          <a:p>
            <a:pPr algn="ctr"/>
            <a:r>
              <a:rPr lang="en-GB" sz="6600" dirty="0">
                <a:solidFill>
                  <a:srgbClr val="0070C0"/>
                </a:solidFill>
                <a:latin typeface="+mn-lt"/>
                <a:ea typeface="+mn-ea"/>
                <a:cs typeface="+mn-cs"/>
              </a:rPr>
              <a:t>Who are DBS?</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537461"/>
            <a:ext cx="10515600" cy="3552190"/>
          </a:xfrm>
        </p:spPr>
        <p:txBody>
          <a:bodyPr>
            <a:normAutofit/>
          </a:bodyPr>
          <a:lstStyle/>
          <a:p>
            <a:pPr algn="ctr"/>
            <a:r>
              <a:rPr lang="en-GB" sz="2800" dirty="0">
                <a:solidFill>
                  <a:srgbClr val="0070C0"/>
                </a:solidFill>
              </a:rPr>
              <a:t>The DBS is a non departmental public body of the Home Office. They enable organisations in the public, private and voluntary sectors to make safer recruitment decisions by identifying candidates who may be unsuitable for certain work, especially involving children and/or vulnerable adults and provide wider access to criminal record information throughout England and Wales.</a:t>
            </a:r>
          </a:p>
        </p:txBody>
      </p:sp>
    </p:spTree>
    <p:extLst>
      <p:ext uri="{BB962C8B-B14F-4D97-AF65-F5344CB8AC3E}">
        <p14:creationId xmlns:p14="http://schemas.microsoft.com/office/powerpoint/2010/main" val="389159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1850" y="1709739"/>
            <a:ext cx="10515600" cy="1159192"/>
          </a:xfrm>
        </p:spPr>
        <p:txBody>
          <a:bodyPr anchor="t">
            <a:normAutofit fontScale="90000"/>
          </a:bodyPr>
          <a:lstStyle/>
          <a:p>
            <a:pPr algn="ctr"/>
            <a:r>
              <a:rPr lang="en-GB" sz="6600" b="1" dirty="0">
                <a:solidFill>
                  <a:srgbClr val="0070C0"/>
                </a:solidFill>
                <a:latin typeface="+mn-lt"/>
                <a:ea typeface="+mn-ea"/>
                <a:cs typeface="+mn-cs"/>
              </a:rPr>
              <a:t>Why do you need a DBS Check?</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868931"/>
            <a:ext cx="10515600" cy="3220719"/>
          </a:xfrm>
        </p:spPr>
        <p:txBody>
          <a:bodyPr>
            <a:normAutofit/>
          </a:bodyPr>
          <a:lstStyle/>
          <a:p>
            <a:pPr algn="ctr"/>
            <a:endParaRPr lang="en-GB" sz="1200" dirty="0">
              <a:solidFill>
                <a:srgbClr val="0070C0"/>
              </a:solidFill>
            </a:endParaRPr>
          </a:p>
        </p:txBody>
      </p:sp>
      <p:sp>
        <p:nvSpPr>
          <p:cNvPr id="2" name="Rectangle 1">
            <a:extLst>
              <a:ext uri="{FF2B5EF4-FFF2-40B4-BE49-F238E27FC236}">
                <a16:creationId xmlns:a16="http://schemas.microsoft.com/office/drawing/2014/main" id="{D268B4D1-9DEB-49CF-B15C-1298F48A952D}"/>
              </a:ext>
            </a:extLst>
          </p:cNvPr>
          <p:cNvSpPr/>
          <p:nvPr/>
        </p:nvSpPr>
        <p:spPr>
          <a:xfrm>
            <a:off x="3048000" y="3105835"/>
            <a:ext cx="6096000" cy="2308324"/>
          </a:xfrm>
          <a:prstGeom prst="rect">
            <a:avLst/>
          </a:prstGeom>
        </p:spPr>
        <p:txBody>
          <a:bodyPr>
            <a:spAutoFit/>
          </a:bodyPr>
          <a:lstStyle/>
          <a:p>
            <a:pPr algn="ctr"/>
            <a:r>
              <a:rPr lang="en-GB" sz="3600" dirty="0">
                <a:solidFill>
                  <a:srgbClr val="0070C0"/>
                </a:solidFill>
              </a:rPr>
              <a:t>If your position in the club involves taking part in a ‘regulated activity 'then you must complete a DBS check.</a:t>
            </a:r>
          </a:p>
        </p:txBody>
      </p:sp>
    </p:spTree>
    <p:extLst>
      <p:ext uri="{BB962C8B-B14F-4D97-AF65-F5344CB8AC3E}">
        <p14:creationId xmlns:p14="http://schemas.microsoft.com/office/powerpoint/2010/main" val="94648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19150" y="1298773"/>
            <a:ext cx="10515600" cy="1159192"/>
          </a:xfrm>
        </p:spPr>
        <p:txBody>
          <a:bodyPr anchor="t">
            <a:normAutofit/>
          </a:bodyPr>
          <a:lstStyle/>
          <a:p>
            <a:pPr algn="ctr"/>
            <a:r>
              <a:rPr lang="en-GB" sz="4800" b="1" dirty="0">
                <a:solidFill>
                  <a:srgbClr val="0070C0"/>
                </a:solidFill>
                <a:latin typeface="+mn-lt"/>
                <a:ea typeface="+mn-ea"/>
                <a:cs typeface="+mn-cs"/>
              </a:rPr>
              <a:t>What is a regulated activity</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178121"/>
            <a:ext cx="10515600" cy="3911529"/>
          </a:xfrm>
        </p:spPr>
        <p:txBody>
          <a:bodyPr>
            <a:normAutofit/>
          </a:bodyPr>
          <a:lstStyle/>
          <a:p>
            <a:pPr algn="ctr"/>
            <a:r>
              <a:rPr lang="en-GB" sz="1800" b="1" dirty="0">
                <a:solidFill>
                  <a:srgbClr val="0070C0"/>
                </a:solidFill>
              </a:rPr>
              <a:t>The definition of a regulated activity in relation to children comprises in summary:</a:t>
            </a:r>
          </a:p>
          <a:p>
            <a:pPr algn="ctr"/>
            <a:r>
              <a:rPr lang="en-GB" sz="1800" dirty="0" err="1">
                <a:solidFill>
                  <a:srgbClr val="0070C0"/>
                </a:solidFill>
              </a:rPr>
              <a:t>i</a:t>
            </a:r>
            <a:r>
              <a:rPr lang="en-GB" sz="1800" dirty="0">
                <a:solidFill>
                  <a:srgbClr val="0070C0"/>
                </a:solidFill>
              </a:rPr>
              <a:t>)Unsupervised activities: teach, train, instruct, care for or supervise children, or provide advice/guidance on well being, or drive a vehicle only for children;</a:t>
            </a:r>
          </a:p>
          <a:p>
            <a:pPr algn="ctr"/>
            <a:r>
              <a:rPr lang="en-GB" sz="1800" dirty="0">
                <a:solidFill>
                  <a:srgbClr val="0070C0"/>
                </a:solidFill>
              </a:rPr>
              <a:t>ii)Work for a limited range of establishments(specified places), with opportunity for contact: e.g. schools, children's homes, childcare premises. Not work supervised by volunteers.</a:t>
            </a:r>
          </a:p>
          <a:p>
            <a:pPr algn="ctr"/>
            <a:r>
              <a:rPr lang="en-GB" sz="1800" dirty="0">
                <a:solidFill>
                  <a:srgbClr val="0070C0"/>
                </a:solidFill>
              </a:rPr>
              <a:t>iii)Relevant personal care; care, for example washing or dressing; or health care by or supervised by a professional;</a:t>
            </a:r>
          </a:p>
          <a:p>
            <a:pPr algn="ctr"/>
            <a:r>
              <a:rPr lang="en-GB" sz="1800" dirty="0">
                <a:solidFill>
                  <a:srgbClr val="0070C0"/>
                </a:solidFill>
              </a:rPr>
              <a:t>iv)Registered child minding and foster parents</a:t>
            </a:r>
          </a:p>
          <a:p>
            <a:pPr algn="ctr"/>
            <a:r>
              <a:rPr lang="en-GB" sz="1800" dirty="0">
                <a:solidFill>
                  <a:srgbClr val="0070C0"/>
                </a:solidFill>
              </a:rPr>
              <a:t>v)Moderating a public electronic interactive communication service likely to be used wholly or mainly by children</a:t>
            </a:r>
          </a:p>
          <a:p>
            <a:pPr algn="ctr"/>
            <a:r>
              <a:rPr lang="en-GB" sz="1800" dirty="0">
                <a:solidFill>
                  <a:srgbClr val="0070C0"/>
                </a:solidFill>
              </a:rPr>
              <a:t>Work under </a:t>
            </a:r>
            <a:r>
              <a:rPr lang="en-GB" sz="1800" dirty="0" err="1">
                <a:solidFill>
                  <a:srgbClr val="0070C0"/>
                </a:solidFill>
              </a:rPr>
              <a:t>i</a:t>
            </a:r>
            <a:r>
              <a:rPr lang="en-GB" sz="1800" dirty="0">
                <a:solidFill>
                  <a:srgbClr val="0070C0"/>
                </a:solidFill>
              </a:rPr>
              <a:t>)ii) or v) is a regulated activity only if done regularly – if carried out by the same person frequently (once a week or more often), or on 4 or more days in a 30 day period.</a:t>
            </a:r>
          </a:p>
        </p:txBody>
      </p:sp>
    </p:spTree>
    <p:extLst>
      <p:ext uri="{BB962C8B-B14F-4D97-AF65-F5344CB8AC3E}">
        <p14:creationId xmlns:p14="http://schemas.microsoft.com/office/powerpoint/2010/main" val="289519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1850" y="1383030"/>
            <a:ext cx="10515600" cy="937769"/>
          </a:xfrm>
        </p:spPr>
        <p:txBody>
          <a:bodyPr anchor="t">
            <a:normAutofit/>
          </a:bodyPr>
          <a:lstStyle/>
          <a:p>
            <a:pPr algn="ctr"/>
            <a:r>
              <a:rPr lang="en-GB" sz="3200" b="1" dirty="0">
                <a:solidFill>
                  <a:srgbClr val="0070C0"/>
                </a:solidFill>
                <a:latin typeface="+mn-lt"/>
                <a:ea typeface="+mn-ea"/>
                <a:cs typeface="+mn-cs"/>
              </a:rPr>
              <a:t>There are 6 categories in relation to adult regulated activity.</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482597"/>
            <a:ext cx="10515600" cy="3607053"/>
          </a:xfrm>
        </p:spPr>
        <p:txBody>
          <a:bodyPr>
            <a:normAutofit/>
          </a:bodyPr>
          <a:lstStyle/>
          <a:p>
            <a:pPr marL="342900" indent="-342900" algn="ctr">
              <a:buAutoNum type="alphaUcParenR"/>
            </a:pPr>
            <a:r>
              <a:rPr lang="en-GB" sz="1600" dirty="0">
                <a:solidFill>
                  <a:srgbClr val="0070C0"/>
                </a:solidFill>
              </a:rPr>
              <a:t>Providing Healthcare – provision by a healthcare professional or under the direction or supervision of one. This may include psychotherapy, counselling first aid administered on behalf of an organisation established for the purposes of providing first aid. This does not include workplace first aiders, members of peer support groups or life coaching.</a:t>
            </a:r>
          </a:p>
          <a:p>
            <a:pPr marL="342900" indent="-342900" algn="ctr">
              <a:buAutoNum type="alphaUcParenR"/>
            </a:pPr>
            <a:r>
              <a:rPr lang="en-GB" sz="1600" dirty="0">
                <a:solidFill>
                  <a:srgbClr val="0070C0"/>
                </a:solidFill>
              </a:rPr>
              <a:t>Providing  personal care-physical assistance with eating, drinking, going to the toilet, washing or bathing because of the adult’s age, illness or disability.</a:t>
            </a:r>
          </a:p>
          <a:p>
            <a:pPr marL="342900" indent="-342900" algn="ctr">
              <a:buAutoNum type="alphaUcParenR"/>
            </a:pPr>
            <a:r>
              <a:rPr lang="en-GB" sz="1600" dirty="0">
                <a:solidFill>
                  <a:srgbClr val="0070C0"/>
                </a:solidFill>
              </a:rPr>
              <a:t>Providing social work</a:t>
            </a:r>
          </a:p>
          <a:p>
            <a:pPr marL="342900" indent="-342900" algn="ctr">
              <a:buAutoNum type="alphaUcParenR"/>
            </a:pPr>
            <a:r>
              <a:rPr lang="en-GB" sz="1600" dirty="0">
                <a:solidFill>
                  <a:srgbClr val="0070C0"/>
                </a:solidFill>
              </a:rPr>
              <a:t>Assisting with general household matters  - assistance with managing a person’s cash, paying a person’s bills or shopping on their behalf because of the adults age, illness or disability</a:t>
            </a:r>
          </a:p>
          <a:p>
            <a:pPr marL="342900" indent="-342900" algn="ctr">
              <a:buAutoNum type="alphaUcParenR"/>
            </a:pPr>
            <a:r>
              <a:rPr lang="en-GB" sz="1600" dirty="0">
                <a:solidFill>
                  <a:srgbClr val="0070C0"/>
                </a:solidFill>
              </a:rPr>
              <a:t>Assisting in the conduct of peoples own affairs</a:t>
            </a:r>
          </a:p>
          <a:p>
            <a:pPr marL="342900" indent="-342900" algn="ctr">
              <a:buAutoNum type="alphaUcParenR"/>
            </a:pPr>
            <a:r>
              <a:rPr lang="en-GB" sz="1600" dirty="0">
                <a:solidFill>
                  <a:srgbClr val="0070C0"/>
                </a:solidFill>
              </a:rPr>
              <a:t>Conveying adults to, from, or between places, where they receive healthcare, relevant personal care or social work because of their age, illness or disability. </a:t>
            </a:r>
          </a:p>
        </p:txBody>
      </p:sp>
    </p:spTree>
    <p:extLst>
      <p:ext uri="{BB962C8B-B14F-4D97-AF65-F5344CB8AC3E}">
        <p14:creationId xmlns:p14="http://schemas.microsoft.com/office/powerpoint/2010/main" val="29214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1850" y="994410"/>
            <a:ext cx="10515600" cy="937769"/>
          </a:xfrm>
        </p:spPr>
        <p:txBody>
          <a:bodyPr anchor="t">
            <a:normAutofit fontScale="90000"/>
          </a:bodyPr>
          <a:lstStyle/>
          <a:p>
            <a:pPr algn="ctr"/>
            <a:r>
              <a:rPr lang="en-GB" sz="6600" dirty="0">
                <a:solidFill>
                  <a:srgbClr val="0070C0"/>
                </a:solidFill>
                <a:latin typeface="+mn-lt"/>
                <a:ea typeface="+mn-ea"/>
                <a:cs typeface="+mn-cs"/>
              </a:rPr>
              <a:t>Applying for DBS</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1932179"/>
            <a:ext cx="10515600" cy="4157472"/>
          </a:xfrm>
        </p:spPr>
        <p:txBody>
          <a:bodyPr>
            <a:normAutofit/>
          </a:bodyPr>
          <a:lstStyle/>
          <a:p>
            <a:pPr algn="ctr"/>
            <a:r>
              <a:rPr lang="en-GB" sz="1800" dirty="0">
                <a:solidFill>
                  <a:srgbClr val="0070C0"/>
                </a:solidFill>
              </a:rPr>
              <a:t>Contact your VPO who will send an application form, a copy of the DBS code of practice, the MD105 Policy on recruitment of Ex-Offenders and a Consent Form.</a:t>
            </a:r>
          </a:p>
          <a:p>
            <a:pPr algn="ctr"/>
            <a:r>
              <a:rPr lang="en-GB" sz="1800" dirty="0">
                <a:solidFill>
                  <a:srgbClr val="0070C0"/>
                </a:solidFill>
              </a:rPr>
              <a:t>When the form is received read the </a:t>
            </a:r>
            <a:r>
              <a:rPr lang="en-GB" sz="1800" b="1" dirty="0">
                <a:solidFill>
                  <a:srgbClr val="0070C0"/>
                </a:solidFill>
              </a:rPr>
              <a:t>MUST</a:t>
            </a:r>
            <a:r>
              <a:rPr lang="en-GB" sz="1800" dirty="0">
                <a:solidFill>
                  <a:srgbClr val="0070C0"/>
                </a:solidFill>
              </a:rPr>
              <a:t> and </a:t>
            </a:r>
            <a:r>
              <a:rPr lang="en-GB" sz="1800" b="1" dirty="0">
                <a:solidFill>
                  <a:srgbClr val="0070C0"/>
                </a:solidFill>
              </a:rPr>
              <a:t>Must NOT </a:t>
            </a:r>
            <a:r>
              <a:rPr lang="en-GB" sz="1800" dirty="0">
                <a:solidFill>
                  <a:srgbClr val="0070C0"/>
                </a:solidFill>
              </a:rPr>
              <a:t>on the front of the form as this will prevent common errors and the form being returned.</a:t>
            </a:r>
          </a:p>
          <a:p>
            <a:pPr algn="ctr"/>
            <a:r>
              <a:rPr lang="en-GB" sz="1800" dirty="0">
                <a:solidFill>
                  <a:srgbClr val="0070C0"/>
                </a:solidFill>
              </a:rPr>
              <a:t>Take the form with the correct identity documents and signed consent form to the authorised validator in your club.</a:t>
            </a:r>
          </a:p>
          <a:p>
            <a:pPr algn="ctr"/>
            <a:r>
              <a:rPr lang="en-GB" sz="1800" dirty="0">
                <a:solidFill>
                  <a:srgbClr val="0070C0"/>
                </a:solidFill>
              </a:rPr>
              <a:t>The validator will complete section W, return the documents to you and keep the validation form.</a:t>
            </a:r>
          </a:p>
          <a:p>
            <a:pPr algn="ctr"/>
            <a:r>
              <a:rPr lang="en-GB" sz="1800" dirty="0">
                <a:solidFill>
                  <a:srgbClr val="0070C0"/>
                </a:solidFill>
              </a:rPr>
              <a:t>The form is then sent to the countersignatory who will complete sections X and Y and forward to DBS.</a:t>
            </a:r>
          </a:p>
          <a:p>
            <a:pPr algn="ctr"/>
            <a:endParaRPr lang="en-GB" sz="1800" dirty="0">
              <a:solidFill>
                <a:srgbClr val="0070C0"/>
              </a:solidFill>
            </a:endParaRPr>
          </a:p>
          <a:p>
            <a:pPr algn="ctr"/>
            <a:r>
              <a:rPr lang="en-GB" sz="1800" dirty="0">
                <a:solidFill>
                  <a:srgbClr val="0070C0"/>
                </a:solidFill>
              </a:rPr>
              <a:t>If your DBS is clear i.e. shows None Recorded show it to your Vulnerable Persons officer who will verify the name on the DBS Certificate matches the application, complete the ID Verifiers DBS Certificate Confirmation form and forward to District VPO.</a:t>
            </a:r>
          </a:p>
        </p:txBody>
      </p:sp>
    </p:spTree>
    <p:extLst>
      <p:ext uri="{BB962C8B-B14F-4D97-AF65-F5344CB8AC3E}">
        <p14:creationId xmlns:p14="http://schemas.microsoft.com/office/powerpoint/2010/main" val="170507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1520191"/>
            <a:ext cx="10515600" cy="4569460"/>
          </a:xfrm>
        </p:spPr>
        <p:txBody>
          <a:bodyPr>
            <a:normAutofit/>
          </a:bodyPr>
          <a:lstStyle/>
          <a:p>
            <a:pPr algn="ctr"/>
            <a:r>
              <a:rPr lang="en-GB" sz="1400" dirty="0">
                <a:solidFill>
                  <a:srgbClr val="0070C0"/>
                </a:solidFill>
              </a:rPr>
              <a:t>If your certificate is status Not Clear  it will contains information from the </a:t>
            </a:r>
          </a:p>
          <a:p>
            <a:pPr algn="ctr"/>
            <a:r>
              <a:rPr lang="en-GB" sz="1400" dirty="0">
                <a:solidFill>
                  <a:srgbClr val="0070C0"/>
                </a:solidFill>
              </a:rPr>
              <a:t>Police Records of Convictions, Cautions, Reprimands and Warnings</a:t>
            </a:r>
          </a:p>
          <a:p>
            <a:pPr algn="ctr"/>
            <a:r>
              <a:rPr lang="en-GB" sz="1400" dirty="0">
                <a:solidFill>
                  <a:srgbClr val="0070C0"/>
                </a:solidFill>
              </a:rPr>
              <a:t>List held under Section 142 of the Education Act 2002</a:t>
            </a:r>
          </a:p>
          <a:p>
            <a:pPr algn="ctr"/>
            <a:r>
              <a:rPr lang="en-GB" sz="1400" dirty="0">
                <a:solidFill>
                  <a:srgbClr val="0070C0"/>
                </a:solidFill>
              </a:rPr>
              <a:t>DBS Children’s Barred List</a:t>
            </a:r>
          </a:p>
          <a:p>
            <a:pPr algn="ctr"/>
            <a:r>
              <a:rPr lang="en-GB" sz="1400" dirty="0">
                <a:solidFill>
                  <a:srgbClr val="0070C0"/>
                </a:solidFill>
              </a:rPr>
              <a:t>DBS Adult’s Barred List</a:t>
            </a:r>
          </a:p>
          <a:p>
            <a:pPr algn="ctr"/>
            <a:r>
              <a:rPr lang="en-GB" sz="1400" dirty="0">
                <a:solidFill>
                  <a:srgbClr val="0070C0"/>
                </a:solidFill>
              </a:rPr>
              <a:t>Other information disclosed at Chief Police Officers discretion </a:t>
            </a:r>
          </a:p>
          <a:p>
            <a:pPr algn="ctr"/>
            <a:r>
              <a:rPr lang="en-GB" sz="1400" dirty="0">
                <a:solidFill>
                  <a:srgbClr val="0070C0"/>
                </a:solidFill>
              </a:rPr>
              <a:t>The certificate must be forwarded to MD VPO.</a:t>
            </a:r>
          </a:p>
          <a:p>
            <a:pPr algn="ctr"/>
            <a:r>
              <a:rPr lang="en-GB" sz="1400" dirty="0">
                <a:solidFill>
                  <a:srgbClr val="0070C0"/>
                </a:solidFill>
              </a:rPr>
              <a:t>The details (not the identity) will be discussed by a review panel (MD Legal Advisor, MD Insurance Advisor, Council Secretary and MD VPO) who will respond as to the applicants suitability to work in a regulated activity.</a:t>
            </a:r>
          </a:p>
          <a:p>
            <a:pPr algn="ctr"/>
            <a:r>
              <a:rPr lang="en-GB" sz="1400" dirty="0">
                <a:solidFill>
                  <a:srgbClr val="0070C0"/>
                </a:solidFill>
              </a:rPr>
              <a:t>MD VPO will discuss outcome with applicant prior to the Clubs Board of Directors being informed.</a:t>
            </a:r>
          </a:p>
          <a:p>
            <a:pPr algn="ctr"/>
            <a:r>
              <a:rPr lang="en-GB" sz="1400" dirty="0">
                <a:solidFill>
                  <a:srgbClr val="0070C0"/>
                </a:solidFill>
              </a:rPr>
              <a:t>The MD VPO will record the certificate number and return the certificate together with an accompanying letter.  The applicant can appeal the decision, they will need to inform Clubs Board of Directors and they may be prevented from undertaking any regulated activities. If successful the DBS will issue a new certificate.</a:t>
            </a:r>
          </a:p>
        </p:txBody>
      </p:sp>
    </p:spTree>
    <p:extLst>
      <p:ext uri="{BB962C8B-B14F-4D97-AF65-F5344CB8AC3E}">
        <p14:creationId xmlns:p14="http://schemas.microsoft.com/office/powerpoint/2010/main" val="2481011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1026160" y="1221232"/>
            <a:ext cx="10515600" cy="1067752"/>
          </a:xfrm>
        </p:spPr>
        <p:txBody>
          <a:bodyPr anchor="t">
            <a:normAutofit/>
          </a:bodyPr>
          <a:lstStyle/>
          <a:p>
            <a:pPr algn="ctr"/>
            <a:r>
              <a:rPr lang="en-GB" sz="6600" dirty="0">
                <a:solidFill>
                  <a:srgbClr val="0070C0"/>
                </a:solidFill>
                <a:latin typeface="+mn-lt"/>
                <a:ea typeface="+mn-ea"/>
                <a:cs typeface="+mn-cs"/>
              </a:rPr>
              <a:t>Covid-19</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777491"/>
            <a:ext cx="10515600" cy="3312159"/>
          </a:xfrm>
        </p:spPr>
        <p:txBody>
          <a:bodyPr>
            <a:normAutofit/>
          </a:bodyPr>
          <a:lstStyle/>
          <a:p>
            <a:pPr algn="ctr"/>
            <a:r>
              <a:rPr lang="en-GB" sz="1800" dirty="0">
                <a:solidFill>
                  <a:srgbClr val="0070C0"/>
                </a:solidFill>
              </a:rPr>
              <a:t>As of 24</a:t>
            </a:r>
            <a:r>
              <a:rPr lang="en-GB" sz="1800" baseline="30000" dirty="0">
                <a:solidFill>
                  <a:srgbClr val="0070C0"/>
                </a:solidFill>
              </a:rPr>
              <a:t>th</a:t>
            </a:r>
            <a:r>
              <a:rPr lang="en-GB" sz="1800" dirty="0">
                <a:solidFill>
                  <a:srgbClr val="0070C0"/>
                </a:solidFill>
              </a:rPr>
              <a:t> March 2020, DBS put in place the following guidance:</a:t>
            </a:r>
          </a:p>
          <a:p>
            <a:pPr algn="ctr"/>
            <a:r>
              <a:rPr lang="en-GB" sz="1800" dirty="0">
                <a:solidFill>
                  <a:srgbClr val="0070C0"/>
                </a:solidFill>
              </a:rPr>
              <a:t>Under the current guidance, the ID checker must be in physical possession of the original documents so they can be checked for indicators of fraud. As people are having difficulties in receiving the documents and delaying applications DBS have changed their guidance to allow ID documents to be viewed over a video link, scanned images to be used n advance of the DBS check being submitted.</a:t>
            </a:r>
          </a:p>
          <a:p>
            <a:pPr algn="ctr"/>
            <a:r>
              <a:rPr lang="en-GB" sz="1800" dirty="0">
                <a:solidFill>
                  <a:srgbClr val="0070C0"/>
                </a:solidFill>
              </a:rPr>
              <a:t>Please note this guidance is to be followed only when the normal identity checking guidelines aren’t able to be followed.</a:t>
            </a:r>
          </a:p>
          <a:p>
            <a:pPr algn="ctr"/>
            <a:r>
              <a:rPr lang="en-GB" sz="1800" dirty="0">
                <a:solidFill>
                  <a:srgbClr val="0070C0"/>
                </a:solidFill>
              </a:rPr>
              <a:t>DBS will also temporary allow expired UK passports to be used for ID checking purposes, if within 6 months of their expiry date. The passport must be in possession of their expired passport, to use it as an identity document.</a:t>
            </a:r>
          </a:p>
        </p:txBody>
      </p:sp>
    </p:spTree>
    <p:extLst>
      <p:ext uri="{BB962C8B-B14F-4D97-AF65-F5344CB8AC3E}">
        <p14:creationId xmlns:p14="http://schemas.microsoft.com/office/powerpoint/2010/main" val="83149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7F6478EB-E3F8-4B9B-96E8-B0B7662A6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 y="283464"/>
            <a:ext cx="990600" cy="937768"/>
          </a:xfrm>
          <a:prstGeom prst="rect">
            <a:avLst/>
          </a:prstGeom>
        </p:spPr>
      </p:pic>
      <p:sp>
        <p:nvSpPr>
          <p:cNvPr id="4" name="Title 3">
            <a:extLst>
              <a:ext uri="{FF2B5EF4-FFF2-40B4-BE49-F238E27FC236}">
                <a16:creationId xmlns:a16="http://schemas.microsoft.com/office/drawing/2014/main" id="{045DBA84-F595-4F59-81C6-D82C2F964FBA}"/>
              </a:ext>
            </a:extLst>
          </p:cNvPr>
          <p:cNvSpPr>
            <a:spLocks noGrp="1"/>
          </p:cNvSpPr>
          <p:nvPr>
            <p:ph type="title"/>
          </p:nvPr>
        </p:nvSpPr>
        <p:spPr>
          <a:xfrm>
            <a:off x="831850" y="1709739"/>
            <a:ext cx="10515600" cy="1067752"/>
          </a:xfrm>
        </p:spPr>
        <p:txBody>
          <a:bodyPr anchor="t">
            <a:normAutofit/>
          </a:bodyPr>
          <a:lstStyle/>
          <a:p>
            <a:pPr algn="ctr"/>
            <a:r>
              <a:rPr lang="en-GB" sz="6600" dirty="0">
                <a:solidFill>
                  <a:srgbClr val="0070C0"/>
                </a:solidFill>
                <a:latin typeface="+mn-lt"/>
                <a:ea typeface="+mn-ea"/>
                <a:cs typeface="+mn-cs"/>
              </a:rPr>
              <a:t>Consent</a:t>
            </a:r>
          </a:p>
        </p:txBody>
      </p:sp>
      <p:sp>
        <p:nvSpPr>
          <p:cNvPr id="5" name="Text Placeholder 4">
            <a:extLst>
              <a:ext uri="{FF2B5EF4-FFF2-40B4-BE49-F238E27FC236}">
                <a16:creationId xmlns:a16="http://schemas.microsoft.com/office/drawing/2014/main" id="{2930B7DB-E4B9-4ED6-8C35-1C4DD18F8533}"/>
              </a:ext>
            </a:extLst>
          </p:cNvPr>
          <p:cNvSpPr>
            <a:spLocks noGrp="1"/>
          </p:cNvSpPr>
          <p:nvPr>
            <p:ph type="body" idx="1"/>
          </p:nvPr>
        </p:nvSpPr>
        <p:spPr>
          <a:xfrm>
            <a:off x="831850" y="2777491"/>
            <a:ext cx="10515600" cy="3312159"/>
          </a:xfrm>
        </p:spPr>
        <p:txBody>
          <a:bodyPr>
            <a:normAutofit/>
          </a:bodyPr>
          <a:lstStyle/>
          <a:p>
            <a:pPr algn="ctr"/>
            <a:r>
              <a:rPr lang="en-GB" sz="1600" dirty="0">
                <a:solidFill>
                  <a:srgbClr val="0070C0"/>
                </a:solidFill>
              </a:rPr>
              <a:t>The applicant has to give consent to the processing of personal data unless it is for the following reasons:</a:t>
            </a:r>
          </a:p>
          <a:p>
            <a:pPr algn="ctr"/>
            <a:r>
              <a:rPr lang="en-GB" sz="1600" dirty="0">
                <a:solidFill>
                  <a:srgbClr val="0070C0"/>
                </a:solidFill>
              </a:rPr>
              <a:t>For a reason such as to comply with legislation</a:t>
            </a:r>
          </a:p>
          <a:p>
            <a:pPr algn="ctr"/>
            <a:r>
              <a:rPr lang="en-GB" sz="1600" dirty="0">
                <a:solidFill>
                  <a:srgbClr val="0070C0"/>
                </a:solidFill>
              </a:rPr>
              <a:t>Necessary for the performance of a contract</a:t>
            </a:r>
          </a:p>
          <a:p>
            <a:pPr algn="ctr"/>
            <a:r>
              <a:rPr lang="en-GB" sz="1600" dirty="0">
                <a:solidFill>
                  <a:srgbClr val="0070C0"/>
                </a:solidFill>
              </a:rPr>
              <a:t>Necessary in an emergency</a:t>
            </a:r>
          </a:p>
          <a:p>
            <a:pPr algn="ctr"/>
            <a:r>
              <a:rPr lang="en-GB" sz="1600" dirty="0">
                <a:solidFill>
                  <a:srgbClr val="0070C0"/>
                </a:solidFill>
              </a:rPr>
              <a:t>Necessary for legitimate interest pursued by the data controller.</a:t>
            </a:r>
          </a:p>
          <a:p>
            <a:pPr algn="ctr"/>
            <a:r>
              <a:rPr lang="en-GB" sz="1600" dirty="0">
                <a:solidFill>
                  <a:srgbClr val="0070C0"/>
                </a:solidFill>
              </a:rPr>
              <a:t>Consent should be renewed regularly for continued processing. The recommended interval for renewing consent is every three years.</a:t>
            </a:r>
          </a:p>
          <a:p>
            <a:pPr algn="ctr"/>
            <a:r>
              <a:rPr lang="en-GB" sz="1600" dirty="0">
                <a:solidFill>
                  <a:srgbClr val="0070C0"/>
                </a:solidFill>
              </a:rPr>
              <a:t>MD VPO will record the applicants forename, surname, lions membership no, DBS reference no,  date of disclosure, DBS certificate no.</a:t>
            </a:r>
          </a:p>
          <a:p>
            <a:pPr algn="ctr"/>
            <a:r>
              <a:rPr lang="en-GB" sz="1600" dirty="0">
                <a:solidFill>
                  <a:srgbClr val="0070C0"/>
                </a:solidFill>
              </a:rPr>
              <a:t>A designated member of the club will keep the same information.</a:t>
            </a:r>
          </a:p>
        </p:txBody>
      </p:sp>
    </p:spTree>
    <p:extLst>
      <p:ext uri="{BB962C8B-B14F-4D97-AF65-F5344CB8AC3E}">
        <p14:creationId xmlns:p14="http://schemas.microsoft.com/office/powerpoint/2010/main" val="2100126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1732</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DBS- Disclosure Barring Service</vt:lpstr>
      <vt:lpstr>Who are DBS?</vt:lpstr>
      <vt:lpstr>Why do you need a DBS Check?</vt:lpstr>
      <vt:lpstr>What is a regulated activity</vt:lpstr>
      <vt:lpstr>There are 6 categories in relation to adult regulated activity.</vt:lpstr>
      <vt:lpstr>Applying for DBS</vt:lpstr>
      <vt:lpstr>PowerPoint Presentation</vt:lpstr>
      <vt:lpstr>Covid-19</vt:lpstr>
      <vt:lpstr>Consent</vt:lpstr>
      <vt:lpstr>Update Service</vt:lpstr>
      <vt:lpstr>Common questions</vt:lpstr>
      <vt:lpstr>PowerPoint Presentation</vt:lpstr>
      <vt:lpstr>Confidentiality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DBS Disclosure Barring Service</dc:title>
  <dc:creator>Rhian williams</dc:creator>
  <cp:lastModifiedBy> </cp:lastModifiedBy>
  <cp:revision>24</cp:revision>
  <dcterms:created xsi:type="dcterms:W3CDTF">2020-08-22T14:40:13Z</dcterms:created>
  <dcterms:modified xsi:type="dcterms:W3CDTF">2020-08-23T09:32:40Z</dcterms:modified>
</cp:coreProperties>
</file>