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100599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00"/>
    <a:srgbClr val="5858D6"/>
    <a:srgbClr val="0000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8030" autoAdjust="0"/>
  </p:normalViewPr>
  <p:slideViewPr>
    <p:cSldViewPr>
      <p:cViewPr varScale="1">
        <p:scale>
          <a:sx n="78" d="100"/>
          <a:sy n="78" d="100"/>
        </p:scale>
        <p:origin x="965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30"/>
    </p:cViewPr>
  </p:sorterViewPr>
  <p:notesViewPr>
    <p:cSldViewPr>
      <p:cViewPr varScale="1">
        <p:scale>
          <a:sx n="45" d="100"/>
          <a:sy n="45" d="100"/>
        </p:scale>
        <p:origin x="-2362" y="-96"/>
      </p:cViewPr>
      <p:guideLst>
        <p:guide orient="horz" pos="316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675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5675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8970D5-4CE1-4CCF-AA27-C59CE441D4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676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54063"/>
            <a:ext cx="5030787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78375"/>
            <a:ext cx="50292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675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55675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D6A352-C15A-4934-B8C0-42C4254A91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224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9DA4-CA6E-493B-8ED9-3416189C47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79118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AB6C5-A107-4EC1-8250-E7939845E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9711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79438"/>
            <a:ext cx="2057400" cy="5235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79438"/>
            <a:ext cx="6019800" cy="5235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11C2A-6211-4EE8-A127-A0B684A261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316013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6B81-6356-4AFC-8B79-BEC01407DF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47389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345A-A68B-439F-B26E-D832374574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94134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700213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700213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833813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376E-E528-41A5-803D-9D0353B4BB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30433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17F1F-4375-496D-869A-6A89B868F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11199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C0A4-2188-4BA7-9810-D279FB3476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490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00213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00213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5B2C6-A008-48EF-9290-353233F225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7354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2144-A401-4FDC-8BD5-83B5BEB2E3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3705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7769-7E17-4AD5-80FF-8ACA866089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4433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EE4B3-D6D5-40FB-A902-961C2EE5DB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7790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2403E-50A8-4293-B093-5FFD0CBBF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35834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A1B83-7853-46B7-8E1B-2DEAD03E36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8725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579438"/>
            <a:ext cx="6661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00213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B8F3599-4097-4121-8653-9D56685F5E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rgbClr val="FF99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gift aid logo">
            <a:extLst>
              <a:ext uri="{FF2B5EF4-FFF2-40B4-BE49-F238E27FC236}">
                <a16:creationId xmlns:a16="http://schemas.microsoft.com/office/drawing/2014/main" id="{BE5A9231-F33D-43E8-AAD5-CBB453391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59600"/>
            <a:ext cx="3713382" cy="13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962AEB-0B8D-46C1-84E9-25047C1E7A35}"/>
              </a:ext>
            </a:extLst>
          </p:cNvPr>
          <p:cNvSpPr txBox="1"/>
          <p:nvPr/>
        </p:nvSpPr>
        <p:spPr>
          <a:xfrm>
            <a:off x="35496" y="-36095"/>
            <a:ext cx="90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LCI DISTRICT 105CW</a:t>
            </a:r>
          </a:p>
        </p:txBody>
      </p:sp>
    </p:spTree>
    <p:extLst>
      <p:ext uri="{BB962C8B-B14F-4D97-AF65-F5344CB8AC3E}">
        <p14:creationId xmlns:p14="http://schemas.microsoft.com/office/powerpoint/2010/main" val="369481361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A12F3-3C5E-4CE3-875F-C580C9D11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Applicable for small donations up to £30.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This is applicable on donations made using Contactless Technology.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Cash donations e.g. bucket collections.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No requirement for Gift Aid forms, must have claimed Gift Aid – this represents a Top-up payment.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35A245-328F-4825-81B5-651D0AB52262}"/>
              </a:ext>
            </a:extLst>
          </p:cNvPr>
          <p:cNvSpPr/>
          <p:nvPr/>
        </p:nvSpPr>
        <p:spPr>
          <a:xfrm>
            <a:off x="107504" y="-99392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</a:rPr>
              <a:t>GIFT AID SMALL DONATIONS SCHEME</a:t>
            </a:r>
          </a:p>
        </p:txBody>
      </p:sp>
    </p:spTree>
    <p:extLst>
      <p:ext uri="{BB962C8B-B14F-4D97-AF65-F5344CB8AC3E}">
        <p14:creationId xmlns:p14="http://schemas.microsoft.com/office/powerpoint/2010/main" val="20313462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950F-102D-43A1-8AE4-0873178B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14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Register your Charity with HMRC for Gift Aid.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 will need a Government Gateway password.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Design a Gift Aid Form and ask all members/Donors to sign, suggest you ask them to allow a backdate.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Retain forms for 6 years after last claim.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230DDC-302F-414B-B836-A077AD843B5A}"/>
              </a:ext>
            </a:extLst>
          </p:cNvPr>
          <p:cNvSpPr/>
          <p:nvPr/>
        </p:nvSpPr>
        <p:spPr>
          <a:xfrm>
            <a:off x="35496" y="-99392"/>
            <a:ext cx="907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</a:rPr>
              <a:t>HOW TO CLAIM</a:t>
            </a:r>
          </a:p>
        </p:txBody>
      </p:sp>
    </p:spTree>
    <p:extLst>
      <p:ext uri="{BB962C8B-B14F-4D97-AF65-F5344CB8AC3E}">
        <p14:creationId xmlns:p14="http://schemas.microsoft.com/office/powerpoint/2010/main" val="3428323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5C62-2D0A-4355-9030-F8AFCFD1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14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Download claim forms from HMRC Gift Aid website.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Record all donations/membership fees against each person.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Submit claim to HMRC – suggest once per year.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1BD41F-BDB9-4347-B442-645956673628}"/>
              </a:ext>
            </a:extLst>
          </p:cNvPr>
          <p:cNvSpPr/>
          <p:nvPr/>
        </p:nvSpPr>
        <p:spPr>
          <a:xfrm>
            <a:off x="35496" y="-41563"/>
            <a:ext cx="907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718522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0ED405-32B6-4186-A528-49FDBA9CDCC6}"/>
              </a:ext>
            </a:extLst>
          </p:cNvPr>
          <p:cNvSpPr/>
          <p:nvPr/>
        </p:nvSpPr>
        <p:spPr>
          <a:xfrm>
            <a:off x="2627784" y="3019599"/>
            <a:ext cx="3888432" cy="769441"/>
          </a:xfrm>
          <a:prstGeom prst="rect">
            <a:avLst/>
          </a:prstGeom>
          <a:solidFill>
            <a:srgbClr val="000066"/>
          </a:solidFill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9900"/>
                </a:solidFill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8108143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CC8FC-87A4-472C-BDF0-D98EA1C73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00213"/>
            <a:ext cx="8229600" cy="3528987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A UK Tax incentive that enables tax-effective giving by individuals to UK Charities.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To be eligible donors must be a UK Income Tax and/or Capital Gains Taxpayer.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6ECD49-272D-4522-B8B6-C26EBB40CFF0}"/>
              </a:ext>
            </a:extLst>
          </p:cNvPr>
          <p:cNvSpPr/>
          <p:nvPr/>
        </p:nvSpPr>
        <p:spPr>
          <a:xfrm>
            <a:off x="0" y="-3609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WHAT IS GIFT AID?</a:t>
            </a:r>
          </a:p>
        </p:txBody>
      </p:sp>
    </p:spTree>
    <p:extLst>
      <p:ext uri="{BB962C8B-B14F-4D97-AF65-F5344CB8AC3E}">
        <p14:creationId xmlns:p14="http://schemas.microsoft.com/office/powerpoint/2010/main" val="12504683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5781-91B2-4E75-8020-96085D29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367464" cy="1080121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 UK registered Charity or a Community Amateur Sports Club.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C04359-7B7E-4BA7-A831-2C9DEA473137}"/>
              </a:ext>
            </a:extLst>
          </p:cNvPr>
          <p:cNvSpPr/>
          <p:nvPr/>
        </p:nvSpPr>
        <p:spPr>
          <a:xfrm>
            <a:off x="0" y="-27384"/>
            <a:ext cx="9099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WHO CAN CLAIM GIFT AID?</a:t>
            </a:r>
          </a:p>
        </p:txBody>
      </p:sp>
    </p:spTree>
    <p:extLst>
      <p:ext uri="{BB962C8B-B14F-4D97-AF65-F5344CB8AC3E}">
        <p14:creationId xmlns:p14="http://schemas.microsoft.com/office/powerpoint/2010/main" val="13731642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CC483-1906-44AB-9B71-F40404648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88032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Cash from individuals – UK Tax Payers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Income from Charity Shops on value of Goods sold.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Charity Events subject to certain rules.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C0E737-3C1E-4318-A6B0-99B98B743E2A}"/>
              </a:ext>
            </a:extLst>
          </p:cNvPr>
          <p:cNvSpPr/>
          <p:nvPr/>
        </p:nvSpPr>
        <p:spPr>
          <a:xfrm>
            <a:off x="107504" y="-36095"/>
            <a:ext cx="89654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WHAT DONATIONS APPLY?</a:t>
            </a:r>
          </a:p>
        </p:txBody>
      </p:sp>
    </p:spTree>
    <p:extLst>
      <p:ext uri="{BB962C8B-B14F-4D97-AF65-F5344CB8AC3E}">
        <p14:creationId xmlns:p14="http://schemas.microsoft.com/office/powerpoint/2010/main" val="611239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D1312-D038-4534-A34B-91B94AD0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3312368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Cash donations by individual UK Income Tax and/or Capital Gains Tax payer.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donor must not gain any benefit from the donation but they can be given a publicity brochure that explains the purposes of the Charity.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60CB49-7E6D-425A-B2DF-D873317C32A2}"/>
              </a:ext>
            </a:extLst>
          </p:cNvPr>
          <p:cNvSpPr/>
          <p:nvPr/>
        </p:nvSpPr>
        <p:spPr>
          <a:xfrm>
            <a:off x="35496" y="-36095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41927094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1780E-803E-4BB3-AFCB-2D073FFC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114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Charity Shops – the Charity operates a retail Gift Aid scheme to sell goods donated to it provided the donor agrees that the Charity retains the proceeds of the sale.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donor must have completed a Gift Aid Form – discussed later</a:t>
            </a:r>
            <a:r>
              <a:rPr lang="en-GB" b="1" dirty="0"/>
              <a:t>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goods must be marked to annotate Gift Aid applicable.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C8FBC-3256-4146-B601-89DA498FF87C}"/>
              </a:ext>
            </a:extLst>
          </p:cNvPr>
          <p:cNvSpPr/>
          <p:nvPr/>
        </p:nvSpPr>
        <p:spPr>
          <a:xfrm>
            <a:off x="35496" y="-27384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GOODS</a:t>
            </a:r>
          </a:p>
        </p:txBody>
      </p:sp>
    </p:spTree>
    <p:extLst>
      <p:ext uri="{BB962C8B-B14F-4D97-AF65-F5344CB8AC3E}">
        <p14:creationId xmlns:p14="http://schemas.microsoft.com/office/powerpoint/2010/main" val="716115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3E2AA-AFCC-432F-B1D7-E30D356AB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456384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 our context – applicable to CIOs only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amount claimable is the membership subscription only.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Club adds the cost of Dinner meetings and/or their Charter, this element is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eligible for Gift Aid.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147980-5B3F-4FFC-8B51-45902E4EBAC2}"/>
              </a:ext>
            </a:extLst>
          </p:cNvPr>
          <p:cNvSpPr/>
          <p:nvPr/>
        </p:nvSpPr>
        <p:spPr>
          <a:xfrm>
            <a:off x="107504" y="-27384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rgbClr val="FF9900"/>
                </a:solidFill>
              </a:rPr>
              <a:t>CHARITY MEMBERSHIP </a:t>
            </a:r>
            <a:r>
              <a:rPr lang="en-GB" sz="3200" b="1" dirty="0">
                <a:solidFill>
                  <a:srgbClr val="FF9900"/>
                </a:solidFill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2424368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ED4FB-1449-429A-BD87-830FC74A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68552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 qualify for Gift Aid the payment must be voluntary, not a compulsory payment to attend a specific event.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Suggested minimum payments </a:t>
            </a:r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b="1" smtClean="0">
                <a:latin typeface="Arial" panose="020B0604020202020204" pitchFamily="34" charset="0"/>
                <a:cs typeface="Arial" panose="020B0604020202020204" pitchFamily="34" charset="0"/>
              </a:rPr>
              <a:t>qualify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for Gift Aid.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Donation only events are admissible for Gift Aid.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Any voluntary donations above the Ticket Price are admissible.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9E6C9-9AA3-4D4F-A18A-9BD79FD16A8C}"/>
              </a:ext>
            </a:extLst>
          </p:cNvPr>
          <p:cNvSpPr txBox="1"/>
          <p:nvPr/>
        </p:nvSpPr>
        <p:spPr>
          <a:xfrm>
            <a:off x="35496" y="-36095"/>
            <a:ext cx="90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CHARITY EVENTS</a:t>
            </a:r>
          </a:p>
        </p:txBody>
      </p:sp>
    </p:spTree>
    <p:extLst>
      <p:ext uri="{BB962C8B-B14F-4D97-AF65-F5344CB8AC3E}">
        <p14:creationId xmlns:p14="http://schemas.microsoft.com/office/powerpoint/2010/main" val="6775307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84D0-B2B7-4832-AEAD-C78AB0D9B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3" y="1196752"/>
            <a:ext cx="8229600" cy="4114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 volunteer can be re-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imbursed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reasonable cost or expenses incurred during their work.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 volunteer can either retain the payment or decide to pay part or all of it back to the charity. This payment is treated as a donation and qualifies for Gift Aid.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Suggestion – if a member does not wish to accept payment for expenses incurred it can be donated.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4412DD-46C7-4CC5-8CDE-736995F7A8CA}"/>
              </a:ext>
            </a:extLst>
          </p:cNvPr>
          <p:cNvSpPr/>
          <p:nvPr/>
        </p:nvSpPr>
        <p:spPr>
          <a:xfrm>
            <a:off x="1973317" y="-36095"/>
            <a:ext cx="5044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FF9900"/>
                </a:solidFill>
                <a:latin typeface="+mj-lt"/>
              </a:rPr>
              <a:t>VOLUNTEER EXPENSES</a:t>
            </a:r>
          </a:p>
        </p:txBody>
      </p:sp>
    </p:spTree>
    <p:extLst>
      <p:ext uri="{BB962C8B-B14F-4D97-AF65-F5344CB8AC3E}">
        <p14:creationId xmlns:p14="http://schemas.microsoft.com/office/powerpoint/2010/main" val="479520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10041</TotalTime>
  <Words>469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</dc:creator>
  <cp:lastModifiedBy>Ian Gott</cp:lastModifiedBy>
  <cp:revision>452</cp:revision>
  <dcterms:created xsi:type="dcterms:W3CDTF">2008-11-12T06:23:14Z</dcterms:created>
  <dcterms:modified xsi:type="dcterms:W3CDTF">2020-06-17T22:22:06Z</dcterms:modified>
</cp:coreProperties>
</file>